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9"/>
  </p:notesMasterIdLst>
  <p:sldIdLst>
    <p:sldId id="256" r:id="rId2"/>
    <p:sldId id="258" r:id="rId3"/>
    <p:sldId id="308" r:id="rId4"/>
    <p:sldId id="272" r:id="rId5"/>
    <p:sldId id="273" r:id="rId6"/>
    <p:sldId id="312" r:id="rId7"/>
    <p:sldId id="313" r:id="rId8"/>
    <p:sldId id="314" r:id="rId9"/>
    <p:sldId id="334" r:id="rId10"/>
    <p:sldId id="274" r:id="rId11"/>
    <p:sldId id="275" r:id="rId12"/>
    <p:sldId id="335" r:id="rId13"/>
    <p:sldId id="336" r:id="rId14"/>
    <p:sldId id="280" r:id="rId15"/>
    <p:sldId id="315" r:id="rId16"/>
    <p:sldId id="316" r:id="rId17"/>
    <p:sldId id="317" r:id="rId18"/>
    <p:sldId id="318" r:id="rId19"/>
    <p:sldId id="319" r:id="rId20"/>
    <p:sldId id="320" r:id="rId21"/>
    <p:sldId id="321" r:id="rId22"/>
    <p:sldId id="322" r:id="rId23"/>
    <p:sldId id="323" r:id="rId24"/>
    <p:sldId id="342" r:id="rId25"/>
    <p:sldId id="339" r:id="rId26"/>
    <p:sldId id="340" r:id="rId27"/>
    <p:sldId id="343" r:id="rId28"/>
    <p:sldId id="341" r:id="rId29"/>
    <p:sldId id="325" r:id="rId30"/>
    <p:sldId id="327" r:id="rId31"/>
    <p:sldId id="346" r:id="rId32"/>
    <p:sldId id="344" r:id="rId33"/>
    <p:sldId id="345" r:id="rId34"/>
    <p:sldId id="347" r:id="rId35"/>
    <p:sldId id="348" r:id="rId36"/>
    <p:sldId id="349" r:id="rId37"/>
    <p:sldId id="328" r:id="rId38"/>
    <p:sldId id="350" r:id="rId39"/>
    <p:sldId id="352" r:id="rId40"/>
    <p:sldId id="353" r:id="rId41"/>
    <p:sldId id="354" r:id="rId42"/>
    <p:sldId id="351" r:id="rId43"/>
    <p:sldId id="329" r:id="rId44"/>
    <p:sldId id="333" r:id="rId45"/>
    <p:sldId id="311" r:id="rId46"/>
    <p:sldId id="269" r:id="rId47"/>
    <p:sldId id="271" r:id="rId48"/>
  </p:sldIdLst>
  <p:sldSz cx="10693400" cy="756285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5033" autoAdjust="0"/>
  </p:normalViewPr>
  <p:slideViewPr>
    <p:cSldViewPr snapToGrid="0">
      <p:cViewPr varScale="1">
        <p:scale>
          <a:sx n="68" d="100"/>
          <a:sy n="68" d="100"/>
        </p:scale>
        <p:origin x="141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7FC4E5-CE9A-478E-B09E-084021AEFAEB}" type="datetimeFigureOut">
              <a:rPr lang="fr-FR" smtClean="0"/>
              <a:t>05/03/2025</a:t>
            </a:fld>
            <a:endParaRPr lang="fr-FR"/>
          </a:p>
        </p:txBody>
      </p:sp>
      <p:sp>
        <p:nvSpPr>
          <p:cNvPr id="4" name="Espace réservé de l'image des diapositives 3"/>
          <p:cNvSpPr>
            <a:spLocks noGrp="1" noRot="1" noChangeAspect="1"/>
          </p:cNvSpPr>
          <p:nvPr>
            <p:ph type="sldImg" idx="2"/>
          </p:nvPr>
        </p:nvSpPr>
        <p:spPr>
          <a:xfrm>
            <a:off x="1247775" y="1143000"/>
            <a:ext cx="436245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E0A65F-70CE-4C11-9DB6-CADF0E49A1AB}" type="slidenum">
              <a:rPr lang="fr-FR" smtClean="0"/>
              <a:t>‹N°›</a:t>
            </a:fld>
            <a:endParaRPr lang="fr-FR"/>
          </a:p>
        </p:txBody>
      </p:sp>
    </p:spTree>
    <p:extLst>
      <p:ext uri="{BB962C8B-B14F-4D97-AF65-F5344CB8AC3E}">
        <p14:creationId xmlns:p14="http://schemas.microsoft.com/office/powerpoint/2010/main" val="1584098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B4E0A65F-70CE-4C11-9DB6-CADF0E49A1AB}" type="slidenum">
              <a:rPr lang="fr-FR" smtClean="0"/>
              <a:t>5</a:t>
            </a:fld>
            <a:endParaRPr lang="fr-FR"/>
          </a:p>
        </p:txBody>
      </p:sp>
    </p:spTree>
    <p:extLst>
      <p:ext uri="{BB962C8B-B14F-4D97-AF65-F5344CB8AC3E}">
        <p14:creationId xmlns:p14="http://schemas.microsoft.com/office/powerpoint/2010/main" val="424722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indent="-285750">
              <a:buFont typeface="Arial" panose="020B0604020202020204" pitchFamily="34" charset="0"/>
              <a:buChar char="•"/>
            </a:pPr>
            <a:r>
              <a:rPr lang="en-US" dirty="0"/>
              <a:t>Ted Nelson a </a:t>
            </a:r>
            <a:r>
              <a:rPr lang="en-US" dirty="0" err="1"/>
              <a:t>développé</a:t>
            </a:r>
            <a:r>
              <a:rPr lang="en-US" dirty="0"/>
              <a:t> </a:t>
            </a:r>
            <a:r>
              <a:rPr lang="en-US" dirty="0" err="1"/>
              <a:t>l'idée</a:t>
            </a:r>
            <a:r>
              <a:rPr lang="en-US" dirty="0"/>
              <a:t> de </a:t>
            </a:r>
            <a:r>
              <a:rPr lang="en-US" dirty="0" err="1"/>
              <a:t>l'hypertexte</a:t>
            </a:r>
            <a:r>
              <a:rPr lang="en-US" dirty="0"/>
              <a:t> </a:t>
            </a:r>
            <a:r>
              <a:rPr lang="en-US" dirty="0" err="1"/>
              <a:t>en</a:t>
            </a:r>
            <a:r>
              <a:rPr lang="en-US" dirty="0"/>
              <a:t> 1965.</a:t>
            </a:r>
          </a:p>
          <a:p>
            <a:pPr marL="285750" indent="-285750">
              <a:buFont typeface="Arial" panose="020B0604020202020204" pitchFamily="34" charset="0"/>
              <a:buChar char="•"/>
            </a:pPr>
            <a:r>
              <a:rPr lang="en-US" dirty="0"/>
              <a:t>ARPANET a </a:t>
            </a:r>
            <a:r>
              <a:rPr lang="en-US" dirty="0" err="1"/>
              <a:t>été</a:t>
            </a:r>
            <a:r>
              <a:rPr lang="en-US" dirty="0"/>
              <a:t> </a:t>
            </a:r>
            <a:r>
              <a:rPr lang="en-US" dirty="0" err="1"/>
              <a:t>développé</a:t>
            </a:r>
            <a:r>
              <a:rPr lang="en-US" dirty="0"/>
              <a:t> au début des </a:t>
            </a:r>
            <a:r>
              <a:rPr lang="en-US" dirty="0" err="1"/>
              <a:t>années</a:t>
            </a:r>
            <a:r>
              <a:rPr lang="en-US" dirty="0"/>
              <a:t> 1970.</a:t>
            </a:r>
          </a:p>
          <a:p>
            <a:pPr marL="285750" indent="-285750">
              <a:buFont typeface="Arial" panose="020B0604020202020204" pitchFamily="34" charset="0"/>
              <a:buChar char="•"/>
            </a:pPr>
            <a:r>
              <a:rPr lang="en-US" dirty="0"/>
              <a:t>Web : </a:t>
            </a:r>
            <a:r>
              <a:rPr lang="en-US" dirty="0" err="1"/>
              <a:t>Développé</a:t>
            </a:r>
            <a:r>
              <a:rPr lang="en-US" dirty="0"/>
              <a:t> par Tim Berners-Lee </a:t>
            </a:r>
            <a:r>
              <a:rPr lang="en-US" dirty="0" err="1"/>
              <a:t>en</a:t>
            </a:r>
            <a:r>
              <a:rPr lang="en-US" dirty="0"/>
              <a:t> 1990 au CERN pour </a:t>
            </a:r>
            <a:r>
              <a:rPr lang="en-US" dirty="0" err="1"/>
              <a:t>organiser</a:t>
            </a:r>
            <a:r>
              <a:rPr lang="en-US" dirty="0"/>
              <a:t> les documents de recherche </a:t>
            </a:r>
            <a:r>
              <a:rPr lang="en-US" dirty="0" err="1"/>
              <a:t>disponibles</a:t>
            </a:r>
            <a:r>
              <a:rPr lang="en-US" dirty="0"/>
              <a:t> sur Internet (idée </a:t>
            </a:r>
            <a:r>
              <a:rPr lang="en-US" dirty="0" err="1"/>
              <a:t>combinée</a:t>
            </a:r>
            <a:r>
              <a:rPr lang="en-US" dirty="0"/>
              <a:t> de documents </a:t>
            </a:r>
            <a:r>
              <a:rPr lang="en-US" dirty="0" err="1"/>
              <a:t>disponibles</a:t>
            </a:r>
            <a:r>
              <a:rPr lang="en-US" dirty="0"/>
              <a:t> par FTP avec </a:t>
            </a:r>
            <a:r>
              <a:rPr lang="en-US" dirty="0" err="1"/>
              <a:t>l'idée</a:t>
            </a:r>
            <a:r>
              <a:rPr lang="en-US" dirty="0"/>
              <a:t> </a:t>
            </a:r>
            <a:r>
              <a:rPr lang="en-US" dirty="0" err="1"/>
              <a:t>d'hypertexte</a:t>
            </a:r>
            <a:r>
              <a:rPr lang="en-US" dirty="0"/>
              <a:t> pour </a:t>
            </a:r>
            <a:r>
              <a:rPr lang="en-US" dirty="0" err="1"/>
              <a:t>lier</a:t>
            </a:r>
            <a:r>
              <a:rPr lang="en-US" dirty="0"/>
              <a:t> des documents ; </a:t>
            </a:r>
            <a:r>
              <a:rPr lang="en-US" dirty="0" err="1"/>
              <a:t>développement</a:t>
            </a:r>
            <a:r>
              <a:rPr lang="en-US" dirty="0"/>
              <a:t> du </a:t>
            </a:r>
            <a:r>
              <a:rPr lang="en-US" dirty="0" err="1"/>
              <a:t>protocole</a:t>
            </a:r>
            <a:r>
              <a:rPr lang="en-US" dirty="0"/>
              <a:t> réseau HTTP initial, des URL, du HTML et du premier « </a:t>
            </a:r>
            <a:r>
              <a:rPr lang="en-US" dirty="0" err="1"/>
              <a:t>serveur</a:t>
            </a:r>
            <a:r>
              <a:rPr lang="en-US" dirty="0"/>
              <a:t> Web »).</a:t>
            </a:r>
          </a:p>
          <a:p>
            <a:pPr marL="285750" indent="-285750">
              <a:buFont typeface="Arial" panose="020B0604020202020204" pitchFamily="34" charset="0"/>
              <a:buChar char="•"/>
            </a:pPr>
            <a:r>
              <a:rPr lang="en-US" dirty="0"/>
              <a:t>Les premiers </a:t>
            </a:r>
            <a:r>
              <a:rPr lang="en-US" dirty="0" err="1"/>
              <a:t>navigateurs</a:t>
            </a:r>
            <a:r>
              <a:rPr lang="en-US" dirty="0"/>
              <a:t> </a:t>
            </a:r>
            <a:r>
              <a:rPr lang="en-US" dirty="0" err="1"/>
              <a:t>ont</a:t>
            </a:r>
            <a:r>
              <a:rPr lang="en-US" dirty="0"/>
              <a:t> </a:t>
            </a:r>
            <a:r>
              <a:rPr lang="en-US" dirty="0" err="1"/>
              <a:t>été</a:t>
            </a:r>
            <a:r>
              <a:rPr lang="en-US" dirty="0"/>
              <a:t> </a:t>
            </a:r>
            <a:r>
              <a:rPr lang="en-US" dirty="0" err="1"/>
              <a:t>développés</a:t>
            </a:r>
            <a:r>
              <a:rPr lang="en-US" dirty="0"/>
              <a:t> </a:t>
            </a:r>
            <a:r>
              <a:rPr lang="en-US" dirty="0" err="1"/>
              <a:t>en</a:t>
            </a:r>
            <a:r>
              <a:rPr lang="en-US" dirty="0"/>
              <a:t> 1992 (</a:t>
            </a:r>
            <a:r>
              <a:rPr lang="en-US" dirty="0" err="1"/>
              <a:t>Erwise</a:t>
            </a:r>
            <a:r>
              <a:rPr lang="en-US" dirty="0"/>
              <a:t>, </a:t>
            </a:r>
            <a:r>
              <a:rPr lang="en-US" dirty="0" err="1"/>
              <a:t>ViolaWWW</a:t>
            </a:r>
            <a:r>
              <a:rPr lang="en-US" dirty="0"/>
              <a:t>).</a:t>
            </a:r>
          </a:p>
          <a:p>
            <a:pPr marL="285750" indent="-285750">
              <a:buFont typeface="Arial" panose="020B0604020202020204" pitchFamily="34" charset="0"/>
              <a:buChar char="•"/>
            </a:pPr>
            <a:r>
              <a:rPr lang="en-US" dirty="0"/>
              <a:t>En 1993, Marc Andreessen et Eric Bina de </a:t>
            </a:r>
            <a:r>
              <a:rPr lang="en-US" dirty="0" err="1"/>
              <a:t>l'UIUC</a:t>
            </a:r>
            <a:r>
              <a:rPr lang="en-US" dirty="0"/>
              <a:t> NCSA </a:t>
            </a:r>
            <a:r>
              <a:rPr lang="en-US" dirty="0" err="1"/>
              <a:t>ont</a:t>
            </a:r>
            <a:r>
              <a:rPr lang="en-US" dirty="0"/>
              <a:t> </a:t>
            </a:r>
            <a:r>
              <a:rPr lang="en-US" dirty="0" err="1"/>
              <a:t>développé</a:t>
            </a:r>
            <a:r>
              <a:rPr lang="en-US" dirty="0"/>
              <a:t> le </a:t>
            </a:r>
            <a:r>
              <a:rPr lang="en-US" dirty="0" err="1"/>
              <a:t>navigateur</a:t>
            </a:r>
            <a:r>
              <a:rPr lang="en-US" dirty="0"/>
              <a:t> Mosaic et </a:t>
            </a:r>
            <a:r>
              <a:rPr lang="en-US" dirty="0" err="1"/>
              <a:t>l'ont</a:t>
            </a:r>
            <a:r>
              <a:rPr lang="en-US" dirty="0"/>
              <a:t> </a:t>
            </a:r>
            <a:r>
              <a:rPr lang="en-US" dirty="0" err="1"/>
              <a:t>largement</a:t>
            </a:r>
            <a:r>
              <a:rPr lang="en-US" dirty="0"/>
              <a:t> </a:t>
            </a:r>
            <a:r>
              <a:rPr lang="en-US" dirty="0" err="1"/>
              <a:t>distribué</a:t>
            </a:r>
            <a:r>
              <a:rPr lang="en-US" dirty="0"/>
              <a:t>. Andreessen </a:t>
            </a:r>
            <a:r>
              <a:rPr lang="en-US" dirty="0" err="1"/>
              <a:t>s'est</a:t>
            </a:r>
            <a:r>
              <a:rPr lang="en-US" dirty="0"/>
              <a:t> </a:t>
            </a:r>
            <a:r>
              <a:rPr lang="en-US" dirty="0" err="1"/>
              <a:t>associé</a:t>
            </a:r>
            <a:r>
              <a:rPr lang="en-US" dirty="0"/>
              <a:t> à James Clark pour former Mosaic Communications Inc. </a:t>
            </a:r>
            <a:r>
              <a:rPr lang="en-US" dirty="0" err="1"/>
              <a:t>en</a:t>
            </a:r>
            <a:r>
              <a:rPr lang="en-US" dirty="0"/>
              <a:t> 1994 (qui </a:t>
            </a:r>
            <a:r>
              <a:rPr lang="en-US" dirty="0" err="1"/>
              <a:t>est</a:t>
            </a:r>
            <a:r>
              <a:rPr lang="en-US" dirty="0"/>
              <a:t> </a:t>
            </a:r>
            <a:r>
              <a:rPr lang="en-US" dirty="0" err="1"/>
              <a:t>devenu</a:t>
            </a:r>
            <a:r>
              <a:rPr lang="en-US" dirty="0"/>
              <a:t> Netscape pour </a:t>
            </a:r>
            <a:r>
              <a:rPr lang="en-US" dirty="0" err="1"/>
              <a:t>éviter</a:t>
            </a:r>
            <a:r>
              <a:rPr lang="en-US" dirty="0"/>
              <a:t> tout </a:t>
            </a:r>
            <a:r>
              <a:rPr lang="en-US" dirty="0" err="1"/>
              <a:t>conflit</a:t>
            </a:r>
            <a:r>
              <a:rPr lang="en-US" dirty="0"/>
              <a:t> avec </a:t>
            </a:r>
            <a:r>
              <a:rPr lang="en-US" dirty="0" err="1"/>
              <a:t>l'UIUC</a:t>
            </a:r>
            <a:r>
              <a:rPr lang="en-US" dirty="0"/>
              <a:t>).</a:t>
            </a:r>
          </a:p>
          <a:p>
            <a:pPr marL="285750" indent="-285750">
              <a:buFont typeface="Arial" panose="020B0604020202020204" pitchFamily="34" charset="0"/>
              <a:buChar char="•"/>
            </a:pPr>
            <a:r>
              <a:rPr lang="en-US" dirty="0"/>
              <a:t>Microsoft a </a:t>
            </a:r>
            <a:r>
              <a:rPr lang="en-US" dirty="0" err="1"/>
              <a:t>obtenu</a:t>
            </a:r>
            <a:r>
              <a:rPr lang="en-US" dirty="0"/>
              <a:t> </a:t>
            </a:r>
            <a:r>
              <a:rPr lang="en-US" dirty="0" err="1"/>
              <a:t>une</a:t>
            </a:r>
            <a:r>
              <a:rPr lang="en-US" dirty="0"/>
              <a:t> </a:t>
            </a:r>
            <a:r>
              <a:rPr lang="en-US" dirty="0" err="1"/>
              <a:t>licence</a:t>
            </a:r>
            <a:r>
              <a:rPr lang="en-US" dirty="0"/>
              <a:t> de la </a:t>
            </a:r>
            <a:r>
              <a:rPr lang="en-US" dirty="0" err="1"/>
              <a:t>mosaïque</a:t>
            </a:r>
            <a:r>
              <a:rPr lang="en-US" dirty="0"/>
              <a:t> </a:t>
            </a:r>
            <a:r>
              <a:rPr lang="en-US" dirty="0" err="1"/>
              <a:t>originale</a:t>
            </a:r>
            <a:r>
              <a:rPr lang="en-US" dirty="0"/>
              <a:t> de </a:t>
            </a:r>
            <a:r>
              <a:rPr lang="en-US" dirty="0" err="1"/>
              <a:t>l'UIUC</a:t>
            </a:r>
            <a:r>
              <a:rPr lang="en-US" dirty="0"/>
              <a:t> et </a:t>
            </a:r>
            <a:r>
              <a:rPr lang="en-US" dirty="0" err="1"/>
              <a:t>l'a</a:t>
            </a:r>
            <a:r>
              <a:rPr lang="en-US" dirty="0"/>
              <a:t> </a:t>
            </a:r>
            <a:r>
              <a:rPr lang="en-US" dirty="0" err="1"/>
              <a:t>utilisée</a:t>
            </a:r>
            <a:r>
              <a:rPr lang="en-US" dirty="0"/>
              <a:t> pour </a:t>
            </a:r>
            <a:r>
              <a:rPr lang="en-US" dirty="0" err="1"/>
              <a:t>créer</a:t>
            </a:r>
            <a:r>
              <a:rPr lang="en-US" dirty="0"/>
              <a:t> Internet Explorer </a:t>
            </a:r>
            <a:r>
              <a:rPr lang="en-US" dirty="0" err="1"/>
              <a:t>en</a:t>
            </a:r>
            <a:r>
              <a:rPr lang="en-US" dirty="0"/>
              <a:t> 1995.</a:t>
            </a:r>
          </a:p>
          <a:p>
            <a:pPr marL="285750" indent="-285750">
              <a:buFont typeface="Arial" panose="020B0604020202020204" pitchFamily="34" charset="0"/>
              <a:buChar char="•"/>
            </a:pPr>
            <a:r>
              <a:rPr lang="en-US" dirty="0"/>
              <a:t>À la fin des </a:t>
            </a:r>
            <a:r>
              <a:rPr lang="en-US" dirty="0" err="1"/>
              <a:t>années</a:t>
            </a:r>
            <a:r>
              <a:rPr lang="en-US" dirty="0"/>
              <a:t> 1980, de </a:t>
            </a:r>
            <a:r>
              <a:rPr lang="en-US" dirty="0" err="1"/>
              <a:t>nombreux</a:t>
            </a:r>
            <a:r>
              <a:rPr lang="en-US" dirty="0"/>
              <a:t> </a:t>
            </a:r>
            <a:r>
              <a:rPr lang="en-US" dirty="0" err="1"/>
              <a:t>fichiers</a:t>
            </a:r>
            <a:r>
              <a:rPr lang="en-US" dirty="0"/>
              <a:t> </a:t>
            </a:r>
            <a:r>
              <a:rPr lang="en-US" dirty="0" err="1"/>
              <a:t>étaient</a:t>
            </a:r>
            <a:r>
              <a:rPr lang="en-US" dirty="0"/>
              <a:t> </a:t>
            </a:r>
            <a:r>
              <a:rPr lang="en-US" dirty="0" err="1"/>
              <a:t>disponibles</a:t>
            </a:r>
            <a:r>
              <a:rPr lang="en-US" dirty="0"/>
              <a:t> via FTP anonyme</a:t>
            </a:r>
          </a:p>
          <a:p>
            <a:pPr marL="285750" indent="-285750">
              <a:buFont typeface="Arial" panose="020B0604020202020204" pitchFamily="34" charset="0"/>
              <a:buChar char="•"/>
            </a:pPr>
            <a:r>
              <a:rPr lang="en-US" dirty="0"/>
              <a:t>En 1993, les premiers robots Web (spiders | Crawlers) </a:t>
            </a:r>
            <a:r>
              <a:rPr lang="en-US" dirty="0" err="1"/>
              <a:t>ont</a:t>
            </a:r>
            <a:r>
              <a:rPr lang="en-US" dirty="0"/>
              <a:t> </a:t>
            </a:r>
            <a:r>
              <a:rPr lang="en-US" dirty="0" err="1"/>
              <a:t>été</a:t>
            </a:r>
            <a:r>
              <a:rPr lang="en-US" dirty="0"/>
              <a:t> </a:t>
            </a:r>
            <a:r>
              <a:rPr lang="en-US" dirty="0" err="1"/>
              <a:t>créés</a:t>
            </a:r>
            <a:r>
              <a:rPr lang="en-US" dirty="0"/>
              <a:t> pour </a:t>
            </a:r>
            <a:r>
              <a:rPr lang="en-US" dirty="0" err="1"/>
              <a:t>collecter</a:t>
            </a:r>
            <a:r>
              <a:rPr lang="en-US" dirty="0"/>
              <a:t> les URL :</a:t>
            </a:r>
          </a:p>
          <a:p>
            <a:pPr marL="285750" indent="-285750">
              <a:buFont typeface="Arial" panose="020B0604020202020204" pitchFamily="34" charset="0"/>
              <a:buChar char="•"/>
            </a:pPr>
            <a:r>
              <a:rPr lang="en-US" dirty="0"/>
              <a:t>En 1994, les </a:t>
            </a:r>
            <a:r>
              <a:rPr lang="en-US" dirty="0" err="1"/>
              <a:t>étudiants</a:t>
            </a:r>
            <a:r>
              <a:rPr lang="en-US" dirty="0"/>
              <a:t> </a:t>
            </a:r>
            <a:r>
              <a:rPr lang="en-US" dirty="0" err="1"/>
              <a:t>diplômés</a:t>
            </a:r>
            <a:r>
              <a:rPr lang="en-US" dirty="0"/>
              <a:t> de Stanford David Filo et Jerry Yang </a:t>
            </a:r>
            <a:r>
              <a:rPr lang="en-US" dirty="0" err="1"/>
              <a:t>ont</a:t>
            </a:r>
            <a:r>
              <a:rPr lang="en-US" dirty="0"/>
              <a:t> </a:t>
            </a:r>
            <a:r>
              <a:rPr lang="en-US" dirty="0" err="1"/>
              <a:t>commencé</a:t>
            </a:r>
            <a:r>
              <a:rPr lang="en-US" dirty="0"/>
              <a:t> à </a:t>
            </a:r>
            <a:r>
              <a:rPr lang="en-US" dirty="0" err="1"/>
              <a:t>collecter</a:t>
            </a:r>
            <a:r>
              <a:rPr lang="en-US" dirty="0"/>
              <a:t> </a:t>
            </a:r>
            <a:r>
              <a:rPr lang="en-US" dirty="0" err="1"/>
              <a:t>manuellement</a:t>
            </a:r>
            <a:r>
              <a:rPr lang="en-US" dirty="0"/>
              <a:t> les sites Web </a:t>
            </a:r>
            <a:r>
              <a:rPr lang="en-US" dirty="0" err="1"/>
              <a:t>populaires</a:t>
            </a:r>
            <a:r>
              <a:rPr lang="en-US" dirty="0"/>
              <a:t> dans </a:t>
            </a:r>
            <a:r>
              <a:rPr lang="en-US" dirty="0" err="1"/>
              <a:t>une</a:t>
            </a:r>
            <a:r>
              <a:rPr lang="en-US" dirty="0"/>
              <a:t> </a:t>
            </a:r>
            <a:r>
              <a:rPr lang="en-US" dirty="0" err="1"/>
              <a:t>hiérarchie</a:t>
            </a:r>
            <a:r>
              <a:rPr lang="en-US" dirty="0"/>
              <a:t> </a:t>
            </a:r>
            <a:r>
              <a:rPr lang="en-US" dirty="0" err="1"/>
              <a:t>thématique</a:t>
            </a:r>
            <a:r>
              <a:rPr lang="en-US" dirty="0"/>
              <a:t> </a:t>
            </a:r>
            <a:r>
              <a:rPr lang="en-US" dirty="0" err="1"/>
              <a:t>appelée</a:t>
            </a:r>
            <a:r>
              <a:rPr lang="en-US" dirty="0"/>
              <a:t> Yahoo.</a:t>
            </a:r>
          </a:p>
          <a:p>
            <a:pPr marL="285750" indent="-285750">
              <a:buFont typeface="Arial" panose="020B0604020202020204" pitchFamily="34" charset="0"/>
              <a:buChar char="•"/>
            </a:pPr>
            <a:r>
              <a:rPr lang="en-US" dirty="0" err="1"/>
              <a:t>Quelques</a:t>
            </a:r>
            <a:r>
              <a:rPr lang="en-US" dirty="0"/>
              <a:t> </a:t>
            </a:r>
            <a:r>
              <a:rPr lang="en-US" dirty="0" err="1"/>
              <a:t>mois</a:t>
            </a:r>
            <a:r>
              <a:rPr lang="en-US" dirty="0"/>
              <a:t> plus tard, Fuzzy Maudlin, un </a:t>
            </a:r>
            <a:r>
              <a:rPr lang="en-US" dirty="0" err="1"/>
              <a:t>étudiant</a:t>
            </a:r>
            <a:r>
              <a:rPr lang="en-US" dirty="0"/>
              <a:t> </a:t>
            </a:r>
            <a:r>
              <a:rPr lang="en-US" dirty="0" err="1"/>
              <a:t>diplômé</a:t>
            </a:r>
            <a:r>
              <a:rPr lang="en-US" dirty="0"/>
              <a:t> de CMU a </a:t>
            </a:r>
            <a:r>
              <a:rPr lang="en-US" dirty="0" err="1"/>
              <a:t>développé</a:t>
            </a:r>
            <a:r>
              <a:rPr lang="en-US" dirty="0"/>
              <a:t> Lycos. Premier à </a:t>
            </a:r>
            <a:r>
              <a:rPr lang="en-US" dirty="0" err="1"/>
              <a:t>utiliser</a:t>
            </a:r>
            <a:r>
              <a:rPr lang="en-US" dirty="0"/>
              <a:t> un </a:t>
            </a:r>
            <a:r>
              <a:rPr lang="en-US" dirty="0" err="1"/>
              <a:t>système</a:t>
            </a:r>
            <a:r>
              <a:rPr lang="en-US" dirty="0"/>
              <a:t> IR standard </a:t>
            </a:r>
            <a:r>
              <a:rPr lang="en-US" dirty="0" err="1"/>
              <a:t>tel</a:t>
            </a:r>
            <a:r>
              <a:rPr lang="en-US" dirty="0"/>
              <a:t> que </a:t>
            </a:r>
            <a:r>
              <a:rPr lang="en-US" dirty="0" err="1"/>
              <a:t>développé</a:t>
            </a:r>
            <a:r>
              <a:rPr lang="en-US" dirty="0"/>
              <a:t> pour le </a:t>
            </a:r>
            <a:r>
              <a:rPr lang="en-US" dirty="0" err="1"/>
              <a:t>projet</a:t>
            </a:r>
            <a:r>
              <a:rPr lang="en-US" dirty="0"/>
              <a:t> DARPA Tipster. Premier à indexer un grand ensemble de pages.</a:t>
            </a:r>
          </a:p>
          <a:p>
            <a:pPr marL="285750" indent="-285750">
              <a:buFont typeface="Arial" panose="020B0604020202020204" pitchFamily="34" charset="0"/>
              <a:buChar char="•"/>
            </a:pPr>
            <a:r>
              <a:rPr lang="en-US" dirty="0"/>
              <a:t>Fin 1995, DEC a </a:t>
            </a:r>
            <a:r>
              <a:rPr lang="en-US" dirty="0" err="1"/>
              <a:t>développé</a:t>
            </a:r>
            <a:r>
              <a:rPr lang="en-US" dirty="0"/>
              <a:t> Altavista. Il a </a:t>
            </a:r>
            <a:r>
              <a:rPr lang="en-US" dirty="0" err="1"/>
              <a:t>utilisé</a:t>
            </a:r>
            <a:r>
              <a:rPr lang="en-US" dirty="0"/>
              <a:t> </a:t>
            </a:r>
            <a:r>
              <a:rPr lang="en-US" dirty="0" err="1"/>
              <a:t>une</a:t>
            </a:r>
            <a:r>
              <a:rPr lang="en-US" dirty="0"/>
              <a:t> </a:t>
            </a:r>
            <a:r>
              <a:rPr lang="en-US" dirty="0" err="1"/>
              <a:t>grande</a:t>
            </a:r>
            <a:r>
              <a:rPr lang="en-US" dirty="0"/>
              <a:t> </a:t>
            </a:r>
            <a:r>
              <a:rPr lang="en-US" dirty="0" err="1"/>
              <a:t>ferme</a:t>
            </a:r>
            <a:r>
              <a:rPr lang="en-US" dirty="0"/>
              <a:t> de machines Alpha pour </a:t>
            </a:r>
            <a:r>
              <a:rPr lang="en-US" dirty="0" err="1"/>
              <a:t>traiter</a:t>
            </a:r>
            <a:r>
              <a:rPr lang="en-US" dirty="0"/>
              <a:t> </a:t>
            </a:r>
            <a:r>
              <a:rPr lang="en-US" dirty="0" err="1"/>
              <a:t>rapidement</a:t>
            </a:r>
            <a:r>
              <a:rPr lang="en-US" dirty="0"/>
              <a:t> un grand </a:t>
            </a:r>
            <a:r>
              <a:rPr lang="en-US" dirty="0" err="1"/>
              <a:t>nombre</a:t>
            </a:r>
            <a:r>
              <a:rPr lang="en-US" dirty="0"/>
              <a:t> de </a:t>
            </a:r>
            <a:r>
              <a:rPr lang="en-US" dirty="0" err="1"/>
              <a:t>requêtes</a:t>
            </a:r>
            <a:r>
              <a:rPr lang="en-US" dirty="0"/>
              <a:t>. </a:t>
            </a:r>
            <a:r>
              <a:rPr lang="en-US" dirty="0" err="1"/>
              <a:t>Prise</a:t>
            </a:r>
            <a:r>
              <a:rPr lang="en-US" dirty="0"/>
              <a:t> </a:t>
            </a:r>
            <a:r>
              <a:rPr lang="en-US" dirty="0" err="1"/>
              <a:t>en</a:t>
            </a:r>
            <a:r>
              <a:rPr lang="en-US" dirty="0"/>
              <a:t> charge des </a:t>
            </a:r>
            <a:r>
              <a:rPr lang="en-US" dirty="0" err="1"/>
              <a:t>opérateurs</a:t>
            </a:r>
            <a:r>
              <a:rPr lang="en-US" dirty="0"/>
              <a:t> </a:t>
            </a:r>
            <a:r>
              <a:rPr lang="en-US" dirty="0" err="1"/>
              <a:t>booléens</a:t>
            </a:r>
            <a:r>
              <a:rPr lang="en-US" dirty="0"/>
              <a:t>, des phrases, ...</a:t>
            </a:r>
          </a:p>
          <a:p>
            <a:pPr marL="285750" indent="-285750">
              <a:buFont typeface="Arial" panose="020B0604020202020204" pitchFamily="34" charset="0"/>
              <a:buChar char="•"/>
            </a:pPr>
            <a:r>
              <a:rPr lang="en-US" dirty="0"/>
              <a:t>En 1998, Larry Page et Sergey Brin, </a:t>
            </a:r>
            <a:r>
              <a:rPr lang="en-US" dirty="0" err="1"/>
              <a:t>étudiants</a:t>
            </a:r>
            <a:r>
              <a:rPr lang="en-US" dirty="0"/>
              <a:t> </a:t>
            </a:r>
            <a:r>
              <a:rPr lang="en-US" dirty="0" err="1"/>
              <a:t>en</a:t>
            </a:r>
            <a:r>
              <a:rPr lang="en-US" dirty="0"/>
              <a:t> </a:t>
            </a:r>
            <a:r>
              <a:rPr lang="en-US" dirty="0" err="1"/>
              <a:t>doctorat</a:t>
            </a:r>
            <a:r>
              <a:rPr lang="en-US" dirty="0"/>
              <a:t> à Stanford, </a:t>
            </a:r>
            <a:r>
              <a:rPr lang="en-US" dirty="0" err="1"/>
              <a:t>ont</a:t>
            </a:r>
            <a:r>
              <a:rPr lang="en-US" dirty="0"/>
              <a:t> </a:t>
            </a:r>
            <a:r>
              <a:rPr lang="en-US" dirty="0" err="1"/>
              <a:t>lancé</a:t>
            </a:r>
            <a:r>
              <a:rPr lang="en-US" dirty="0"/>
              <a:t> Google. La </a:t>
            </a:r>
            <a:r>
              <a:rPr lang="en-US" dirty="0" err="1"/>
              <a:t>principale</a:t>
            </a:r>
            <a:r>
              <a:rPr lang="en-US" dirty="0"/>
              <a:t> </a:t>
            </a:r>
            <a:r>
              <a:rPr lang="en-US" dirty="0" err="1"/>
              <a:t>avancée</a:t>
            </a:r>
            <a:r>
              <a:rPr lang="en-US" dirty="0"/>
              <a:t> </a:t>
            </a:r>
            <a:r>
              <a:rPr lang="en-US" dirty="0" err="1"/>
              <a:t>est</a:t>
            </a:r>
            <a:r>
              <a:rPr lang="en-US" dirty="0"/>
              <a:t> </a:t>
            </a:r>
            <a:r>
              <a:rPr lang="en-US" dirty="0" err="1"/>
              <a:t>l'utilisation</a:t>
            </a:r>
            <a:r>
              <a:rPr lang="en-US" dirty="0"/>
              <a:t> de </a:t>
            </a:r>
            <a:r>
              <a:rPr lang="en-US" dirty="0" err="1"/>
              <a:t>l'analyse</a:t>
            </a:r>
            <a:r>
              <a:rPr lang="en-US" dirty="0"/>
              <a:t> des liens pour classer les </a:t>
            </a:r>
            <a:r>
              <a:rPr lang="en-US" dirty="0" err="1"/>
              <a:t>résultats</a:t>
            </a:r>
            <a:r>
              <a:rPr lang="en-US" dirty="0"/>
              <a:t> </a:t>
            </a:r>
            <a:r>
              <a:rPr lang="en-US" dirty="0" err="1"/>
              <a:t>en</a:t>
            </a:r>
            <a:r>
              <a:rPr lang="en-US" dirty="0"/>
              <a:t> </a:t>
            </a:r>
            <a:r>
              <a:rPr lang="en-US" dirty="0" err="1"/>
              <a:t>partie</a:t>
            </a:r>
            <a:r>
              <a:rPr lang="en-US" dirty="0"/>
              <a:t> </a:t>
            </a:r>
            <a:r>
              <a:rPr lang="en-US" dirty="0" err="1"/>
              <a:t>en</a:t>
            </a:r>
            <a:r>
              <a:rPr lang="en-US" dirty="0"/>
              <a:t> </a:t>
            </a:r>
            <a:r>
              <a:rPr lang="en-US" dirty="0" err="1"/>
              <a:t>fonction</a:t>
            </a:r>
            <a:r>
              <a:rPr lang="en-US" dirty="0"/>
              <a:t> de </a:t>
            </a:r>
            <a:r>
              <a:rPr lang="en-US" dirty="0" err="1"/>
              <a:t>l'autorité</a:t>
            </a:r>
            <a:r>
              <a:rPr lang="en-US" dirty="0"/>
              <a:t>.</a:t>
            </a:r>
          </a:p>
          <a:p>
            <a:pPr marL="285750" indent="-285750">
              <a:buFont typeface="Arial" panose="020B0604020202020204" pitchFamily="34" charset="0"/>
              <a:buChar char="•"/>
            </a:pPr>
            <a:r>
              <a:rPr lang="en-US" dirty="0"/>
              <a:t>Microsoft a </a:t>
            </a:r>
            <a:r>
              <a:rPr lang="en-US" dirty="0" err="1"/>
              <a:t>lancé</a:t>
            </a:r>
            <a:r>
              <a:rPr lang="en-US" dirty="0"/>
              <a:t> MSN Search </a:t>
            </a:r>
            <a:r>
              <a:rPr lang="en-US" dirty="0" err="1"/>
              <a:t>en</a:t>
            </a:r>
            <a:r>
              <a:rPr lang="en-US" dirty="0"/>
              <a:t> 1998 sur la base </a:t>
            </a:r>
            <a:r>
              <a:rPr lang="en-US" dirty="0" err="1"/>
              <a:t>d'Inktomi</a:t>
            </a:r>
            <a:r>
              <a:rPr lang="en-US" dirty="0"/>
              <a:t> (</a:t>
            </a:r>
            <a:r>
              <a:rPr lang="en-US" dirty="0" err="1"/>
              <a:t>lancé</a:t>
            </a:r>
            <a:r>
              <a:rPr lang="en-US" dirty="0"/>
              <a:t> à </a:t>
            </a:r>
            <a:r>
              <a:rPr lang="en-US" dirty="0" err="1"/>
              <a:t>l'UC</a:t>
            </a:r>
            <a:r>
              <a:rPr lang="en-US" dirty="0"/>
              <a:t> Berkeley </a:t>
            </a:r>
            <a:r>
              <a:rPr lang="en-US" dirty="0" err="1"/>
              <a:t>en</a:t>
            </a:r>
            <a:r>
              <a:rPr lang="en-US" dirty="0"/>
              <a:t> 1996), </a:t>
            </a:r>
            <a:r>
              <a:rPr lang="en-US" dirty="0" err="1"/>
              <a:t>puis</a:t>
            </a:r>
            <a:r>
              <a:rPr lang="en-US" dirty="0"/>
              <a:t> </a:t>
            </a:r>
            <a:r>
              <a:rPr lang="en-US" dirty="0" err="1"/>
              <a:t>est</a:t>
            </a:r>
            <a:r>
              <a:rPr lang="en-US" dirty="0"/>
              <a:t> passé à Live Search </a:t>
            </a:r>
            <a:r>
              <a:rPr lang="en-US" dirty="0" err="1"/>
              <a:t>en</a:t>
            </a:r>
            <a:r>
              <a:rPr lang="en-US" dirty="0"/>
              <a:t> 2007 et à Bing </a:t>
            </a:r>
            <a:r>
              <a:rPr lang="en-US" dirty="0" err="1"/>
              <a:t>en</a:t>
            </a:r>
            <a:r>
              <a:rPr lang="en-US" dirty="0"/>
              <a:t> 2009</a:t>
            </a:r>
          </a:p>
        </p:txBody>
      </p:sp>
      <p:sp>
        <p:nvSpPr>
          <p:cNvPr id="4" name="Espace réservé du numéro de diapositive 3"/>
          <p:cNvSpPr>
            <a:spLocks noGrp="1"/>
          </p:cNvSpPr>
          <p:nvPr>
            <p:ph type="sldNum" sz="quarter" idx="5"/>
          </p:nvPr>
        </p:nvSpPr>
        <p:spPr/>
        <p:txBody>
          <a:bodyPr/>
          <a:lstStyle/>
          <a:p>
            <a:fld id="{B4E0A65F-70CE-4C11-9DB6-CADF0E49A1AB}" type="slidenum">
              <a:rPr lang="fr-FR" smtClean="0"/>
              <a:t>38</a:t>
            </a:fld>
            <a:endParaRPr lang="fr-FR"/>
          </a:p>
        </p:txBody>
      </p:sp>
    </p:spTree>
    <p:extLst>
      <p:ext uri="{BB962C8B-B14F-4D97-AF65-F5344CB8AC3E}">
        <p14:creationId xmlns:p14="http://schemas.microsoft.com/office/powerpoint/2010/main" val="4126132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604EF-D94E-E69E-260E-A0517B7B561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6A21789-5C89-B07E-ACE8-63F1CB93AE0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1BE73D2-CCD9-B3FF-5CD1-90036B66B75C}"/>
              </a:ext>
            </a:extLst>
          </p:cNvPr>
          <p:cNvSpPr>
            <a:spLocks noGrp="1"/>
          </p:cNvSpPr>
          <p:nvPr>
            <p:ph type="body" idx="1"/>
          </p:nvPr>
        </p:nvSpPr>
        <p:spPr/>
        <p:txBody>
          <a:bodyPr/>
          <a:lstStyle/>
          <a:p>
            <a:pPr marL="285750" indent="-285750">
              <a:buFont typeface="Arial" panose="020B0604020202020204" pitchFamily="34" charset="0"/>
              <a:buChar char="•"/>
            </a:pPr>
            <a:r>
              <a:rPr lang="en-US" dirty="0"/>
              <a:t>Données </a:t>
            </a:r>
            <a:r>
              <a:rPr lang="en-US" dirty="0" err="1"/>
              <a:t>distribuées</a:t>
            </a:r>
            <a:r>
              <a:rPr lang="en-US" dirty="0"/>
              <a:t> : documents </a:t>
            </a:r>
            <a:r>
              <a:rPr lang="en-US" dirty="0" err="1"/>
              <a:t>répartis</a:t>
            </a:r>
            <a:r>
              <a:rPr lang="en-US" dirty="0"/>
              <a:t> sur des millions de </a:t>
            </a:r>
            <a:r>
              <a:rPr lang="en-US" dirty="0" err="1"/>
              <a:t>serveurs</a:t>
            </a:r>
            <a:r>
              <a:rPr lang="en-US" dirty="0"/>
              <a:t> Web </a:t>
            </a:r>
            <a:r>
              <a:rPr lang="en-US" dirty="0" err="1"/>
              <a:t>différents</a:t>
            </a:r>
            <a:r>
              <a:rPr lang="en-US" dirty="0"/>
              <a:t>.</a:t>
            </a:r>
          </a:p>
          <a:p>
            <a:pPr marL="285750" indent="-285750">
              <a:buFont typeface="Arial" panose="020B0604020202020204" pitchFamily="34" charset="0"/>
              <a:buChar char="•"/>
            </a:pPr>
            <a:r>
              <a:rPr lang="en-US" dirty="0"/>
              <a:t>Données volatiles : de </a:t>
            </a:r>
            <a:r>
              <a:rPr lang="en-US" dirty="0" err="1"/>
              <a:t>nombreux</a:t>
            </a:r>
            <a:r>
              <a:rPr lang="en-US" dirty="0"/>
              <a:t> documents </a:t>
            </a:r>
            <a:r>
              <a:rPr lang="en-US" dirty="0" err="1"/>
              <a:t>changent</a:t>
            </a:r>
            <a:r>
              <a:rPr lang="en-US" dirty="0"/>
              <a:t> </a:t>
            </a:r>
            <a:r>
              <a:rPr lang="en-US" dirty="0" err="1"/>
              <a:t>ou</a:t>
            </a:r>
            <a:r>
              <a:rPr lang="en-US" dirty="0"/>
              <a:t> </a:t>
            </a:r>
            <a:r>
              <a:rPr lang="en-US" dirty="0" err="1"/>
              <a:t>disparaissent</a:t>
            </a:r>
            <a:r>
              <a:rPr lang="en-US" dirty="0"/>
              <a:t> </a:t>
            </a:r>
            <a:r>
              <a:rPr lang="en-US" dirty="0" err="1"/>
              <a:t>rapidement</a:t>
            </a:r>
            <a:r>
              <a:rPr lang="en-US" dirty="0"/>
              <a:t> (par </a:t>
            </a:r>
            <a:r>
              <a:rPr lang="en-US" dirty="0" err="1"/>
              <a:t>exemple</a:t>
            </a:r>
            <a:r>
              <a:rPr lang="en-US" dirty="0"/>
              <a:t>, liens morts).</a:t>
            </a:r>
          </a:p>
          <a:p>
            <a:pPr marL="285750" indent="-285750">
              <a:buFont typeface="Arial" panose="020B0604020202020204" pitchFamily="34" charset="0"/>
              <a:buChar char="•"/>
            </a:pPr>
            <a:r>
              <a:rPr lang="en-US" dirty="0"/>
              <a:t>Volume important : des milliards de documents </a:t>
            </a:r>
            <a:r>
              <a:rPr lang="en-US" dirty="0" err="1"/>
              <a:t>distincts</a:t>
            </a:r>
            <a:r>
              <a:rPr lang="en-US" dirty="0"/>
              <a:t>.</a:t>
            </a:r>
          </a:p>
          <a:p>
            <a:pPr marL="285750" indent="-285750">
              <a:buFont typeface="Arial" panose="020B0604020202020204" pitchFamily="34" charset="0"/>
              <a:buChar char="•"/>
            </a:pPr>
            <a:r>
              <a:rPr lang="en-US" dirty="0"/>
              <a:t>Données non </a:t>
            </a:r>
            <a:r>
              <a:rPr lang="en-US" dirty="0" err="1"/>
              <a:t>structurées</a:t>
            </a:r>
            <a:r>
              <a:rPr lang="en-US" dirty="0"/>
              <a:t> et </a:t>
            </a:r>
            <a:r>
              <a:rPr lang="en-US" dirty="0" err="1"/>
              <a:t>redondantes</a:t>
            </a:r>
            <a:r>
              <a:rPr lang="en-US" dirty="0"/>
              <a:t> : absence de structure </a:t>
            </a:r>
            <a:r>
              <a:rPr lang="en-US" dirty="0" err="1"/>
              <a:t>uniforme</a:t>
            </a:r>
            <a:r>
              <a:rPr lang="en-US" dirty="0"/>
              <a:t>, </a:t>
            </a:r>
            <a:r>
              <a:rPr lang="en-US" dirty="0" err="1"/>
              <a:t>erreurs</a:t>
            </a:r>
            <a:r>
              <a:rPr lang="en-US" dirty="0"/>
              <a:t> HTML, </a:t>
            </a:r>
            <a:r>
              <a:rPr lang="en-US" dirty="0" err="1"/>
              <a:t>jusqu'à</a:t>
            </a:r>
            <a:r>
              <a:rPr lang="en-US" dirty="0"/>
              <a:t> 30 % (</a:t>
            </a:r>
            <a:r>
              <a:rPr lang="en-US" dirty="0" err="1"/>
              <a:t>presque</a:t>
            </a:r>
            <a:r>
              <a:rPr lang="en-US" dirty="0"/>
              <a:t>) de documents </a:t>
            </a:r>
            <a:r>
              <a:rPr lang="en-US" dirty="0" err="1"/>
              <a:t>en</a:t>
            </a:r>
            <a:r>
              <a:rPr lang="en-US" dirty="0"/>
              <a:t> double.</a:t>
            </a:r>
          </a:p>
          <a:p>
            <a:pPr marL="285750" indent="-285750">
              <a:buFont typeface="Arial" panose="020B0604020202020204" pitchFamily="34" charset="0"/>
              <a:buChar char="•"/>
            </a:pPr>
            <a:r>
              <a:rPr lang="en-US" dirty="0" err="1"/>
              <a:t>Qualité</a:t>
            </a:r>
            <a:r>
              <a:rPr lang="en-US" dirty="0"/>
              <a:t> des données : absence de </a:t>
            </a:r>
            <a:r>
              <a:rPr lang="en-US" dirty="0" err="1"/>
              <a:t>contrôle</a:t>
            </a:r>
            <a:r>
              <a:rPr lang="en-US" dirty="0"/>
              <a:t> </a:t>
            </a:r>
            <a:r>
              <a:rPr lang="en-US" dirty="0" err="1"/>
              <a:t>éditorial</a:t>
            </a:r>
            <a:r>
              <a:rPr lang="en-US" dirty="0"/>
              <a:t>, </a:t>
            </a:r>
            <a:r>
              <a:rPr lang="en-US" dirty="0" err="1"/>
              <a:t>fausses</a:t>
            </a:r>
            <a:r>
              <a:rPr lang="en-US" dirty="0"/>
              <a:t> </a:t>
            </a:r>
            <a:r>
              <a:rPr lang="en-US" dirty="0" err="1"/>
              <a:t>informations</a:t>
            </a:r>
            <a:r>
              <a:rPr lang="en-US" dirty="0"/>
              <a:t>, </a:t>
            </a:r>
            <a:r>
              <a:rPr lang="en-US" dirty="0" err="1"/>
              <a:t>rédaction</a:t>
            </a:r>
            <a:r>
              <a:rPr lang="en-US" dirty="0"/>
              <a:t> de </a:t>
            </a:r>
            <a:r>
              <a:rPr lang="en-US" dirty="0" err="1"/>
              <a:t>mauvaise</a:t>
            </a:r>
            <a:r>
              <a:rPr lang="en-US" dirty="0"/>
              <a:t> </a:t>
            </a:r>
            <a:r>
              <a:rPr lang="en-US" dirty="0" err="1"/>
              <a:t>qualité</a:t>
            </a:r>
            <a:r>
              <a:rPr lang="en-US" dirty="0"/>
              <a:t>, </a:t>
            </a:r>
            <a:r>
              <a:rPr lang="en-US" dirty="0" err="1"/>
              <a:t>fautes</a:t>
            </a:r>
            <a:r>
              <a:rPr lang="en-US" dirty="0"/>
              <a:t> de frappe, etc.</a:t>
            </a:r>
          </a:p>
          <a:p>
            <a:pPr marL="285750" indent="-285750">
              <a:buFont typeface="Arial" panose="020B0604020202020204" pitchFamily="34" charset="0"/>
              <a:buChar char="•"/>
            </a:pPr>
            <a:r>
              <a:rPr lang="en-US" dirty="0"/>
              <a:t>Données </a:t>
            </a:r>
            <a:r>
              <a:rPr lang="en-US" dirty="0" err="1"/>
              <a:t>hétérogènes</a:t>
            </a:r>
            <a:r>
              <a:rPr lang="en-US" dirty="0"/>
              <a:t> : </a:t>
            </a:r>
            <a:r>
              <a:rPr lang="en-US" dirty="0" err="1"/>
              <a:t>plusieurs</a:t>
            </a:r>
            <a:r>
              <a:rPr lang="en-US" dirty="0"/>
              <a:t> types de </a:t>
            </a:r>
            <a:r>
              <a:rPr lang="en-US" dirty="0" err="1"/>
              <a:t>médias</a:t>
            </a:r>
            <a:r>
              <a:rPr lang="en-US" dirty="0"/>
              <a:t> (images, </a:t>
            </a:r>
            <a:r>
              <a:rPr lang="en-US" dirty="0" err="1"/>
              <a:t>vidéo</a:t>
            </a:r>
            <a:r>
              <a:rPr lang="en-US" dirty="0"/>
              <a:t>, VRML), </a:t>
            </a:r>
            <a:r>
              <a:rPr lang="en-US" dirty="0" err="1"/>
              <a:t>langues</a:t>
            </a:r>
            <a:r>
              <a:rPr lang="en-US" dirty="0"/>
              <a:t>, jeux de </a:t>
            </a:r>
            <a:r>
              <a:rPr lang="en-US" dirty="0" err="1"/>
              <a:t>caractères</a:t>
            </a:r>
            <a:r>
              <a:rPr lang="en-US" dirty="0"/>
              <a:t>, etc.</a:t>
            </a:r>
          </a:p>
          <a:p>
            <a:pPr marL="285750" indent="-285750">
              <a:buFont typeface="Arial" panose="020B0604020202020204" pitchFamily="34" charset="0"/>
              <a:buChar char="•"/>
            </a:pPr>
            <a:endParaRPr lang="en-US" dirty="0"/>
          </a:p>
        </p:txBody>
      </p:sp>
      <p:sp>
        <p:nvSpPr>
          <p:cNvPr id="4" name="Espace réservé du numéro de diapositive 3">
            <a:extLst>
              <a:ext uri="{FF2B5EF4-FFF2-40B4-BE49-F238E27FC236}">
                <a16:creationId xmlns:a16="http://schemas.microsoft.com/office/drawing/2014/main" id="{457E4301-4BEC-2357-10A5-D82F69D9493A}"/>
              </a:ext>
            </a:extLst>
          </p:cNvPr>
          <p:cNvSpPr>
            <a:spLocks noGrp="1"/>
          </p:cNvSpPr>
          <p:nvPr>
            <p:ph type="sldNum" sz="quarter" idx="5"/>
          </p:nvPr>
        </p:nvSpPr>
        <p:spPr/>
        <p:txBody>
          <a:bodyPr/>
          <a:lstStyle/>
          <a:p>
            <a:fld id="{B4E0A65F-70CE-4C11-9DB6-CADF0E49A1AB}" type="slidenum">
              <a:rPr lang="fr-FR" smtClean="0"/>
              <a:t>39</a:t>
            </a:fld>
            <a:endParaRPr lang="fr-FR"/>
          </a:p>
        </p:txBody>
      </p:sp>
    </p:spTree>
    <p:extLst>
      <p:ext uri="{BB962C8B-B14F-4D97-AF65-F5344CB8AC3E}">
        <p14:creationId xmlns:p14="http://schemas.microsoft.com/office/powerpoint/2010/main" val="4277393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DE3DE-F7E3-8C48-C386-0A5778F0490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88C9AE8-84E7-317F-B5E4-AACE1146EEF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0444A0B-F9FD-C824-B8B5-168C24878F70}"/>
              </a:ext>
            </a:extLst>
          </p:cNvPr>
          <p:cNvSpPr>
            <a:spLocks noGrp="1"/>
          </p:cNvSpPr>
          <p:nvPr>
            <p:ph type="body" idx="1"/>
          </p:nvPr>
        </p:nvSpPr>
        <p:spPr/>
        <p:txBody>
          <a:bodyPr/>
          <a:lstStyle/>
          <a:p>
            <a:pPr marL="285750" indent="-285750">
              <a:buFont typeface="Arial" panose="020B0604020202020204" pitchFamily="34" charset="0"/>
              <a:buChar char="•"/>
            </a:pPr>
            <a:r>
              <a:rPr lang="en-US" dirty="0"/>
              <a:t>Données </a:t>
            </a:r>
            <a:r>
              <a:rPr lang="en-US" dirty="0" err="1"/>
              <a:t>distribuées</a:t>
            </a:r>
            <a:r>
              <a:rPr lang="en-US" dirty="0"/>
              <a:t> : documents </a:t>
            </a:r>
            <a:r>
              <a:rPr lang="en-US" dirty="0" err="1"/>
              <a:t>répartis</a:t>
            </a:r>
            <a:r>
              <a:rPr lang="en-US" dirty="0"/>
              <a:t> sur des millions de </a:t>
            </a:r>
            <a:r>
              <a:rPr lang="en-US" dirty="0" err="1"/>
              <a:t>serveurs</a:t>
            </a:r>
            <a:r>
              <a:rPr lang="en-US" dirty="0"/>
              <a:t> Web </a:t>
            </a:r>
            <a:r>
              <a:rPr lang="en-US" dirty="0" err="1"/>
              <a:t>différents</a:t>
            </a:r>
            <a:r>
              <a:rPr lang="en-US" dirty="0"/>
              <a:t>.</a:t>
            </a:r>
          </a:p>
          <a:p>
            <a:pPr marL="285750" indent="-285750">
              <a:buFont typeface="Arial" panose="020B0604020202020204" pitchFamily="34" charset="0"/>
              <a:buChar char="•"/>
            </a:pPr>
            <a:r>
              <a:rPr lang="en-US" dirty="0"/>
              <a:t>Données volatiles : de </a:t>
            </a:r>
            <a:r>
              <a:rPr lang="en-US" dirty="0" err="1"/>
              <a:t>nombreux</a:t>
            </a:r>
            <a:r>
              <a:rPr lang="en-US" dirty="0"/>
              <a:t> documents </a:t>
            </a:r>
            <a:r>
              <a:rPr lang="en-US" dirty="0" err="1"/>
              <a:t>changent</a:t>
            </a:r>
            <a:r>
              <a:rPr lang="en-US" dirty="0"/>
              <a:t> </a:t>
            </a:r>
            <a:r>
              <a:rPr lang="en-US" dirty="0" err="1"/>
              <a:t>ou</a:t>
            </a:r>
            <a:r>
              <a:rPr lang="en-US" dirty="0"/>
              <a:t> </a:t>
            </a:r>
            <a:r>
              <a:rPr lang="en-US" dirty="0" err="1"/>
              <a:t>disparaissent</a:t>
            </a:r>
            <a:r>
              <a:rPr lang="en-US" dirty="0"/>
              <a:t> </a:t>
            </a:r>
            <a:r>
              <a:rPr lang="en-US" dirty="0" err="1"/>
              <a:t>rapidement</a:t>
            </a:r>
            <a:r>
              <a:rPr lang="en-US" dirty="0"/>
              <a:t> (par </a:t>
            </a:r>
            <a:r>
              <a:rPr lang="en-US" dirty="0" err="1"/>
              <a:t>exemple</a:t>
            </a:r>
            <a:r>
              <a:rPr lang="en-US" dirty="0"/>
              <a:t>, liens morts).</a:t>
            </a:r>
          </a:p>
          <a:p>
            <a:pPr marL="285750" indent="-285750">
              <a:buFont typeface="Arial" panose="020B0604020202020204" pitchFamily="34" charset="0"/>
              <a:buChar char="•"/>
            </a:pPr>
            <a:r>
              <a:rPr lang="en-US" dirty="0"/>
              <a:t>Volume important : des milliards de documents </a:t>
            </a:r>
            <a:r>
              <a:rPr lang="en-US" dirty="0" err="1"/>
              <a:t>distincts</a:t>
            </a:r>
            <a:r>
              <a:rPr lang="en-US" dirty="0"/>
              <a:t>.</a:t>
            </a:r>
          </a:p>
          <a:p>
            <a:pPr marL="285750" indent="-285750">
              <a:buFont typeface="Arial" panose="020B0604020202020204" pitchFamily="34" charset="0"/>
              <a:buChar char="•"/>
            </a:pPr>
            <a:r>
              <a:rPr lang="en-US" dirty="0"/>
              <a:t>Données non </a:t>
            </a:r>
            <a:r>
              <a:rPr lang="en-US" dirty="0" err="1"/>
              <a:t>structurées</a:t>
            </a:r>
            <a:r>
              <a:rPr lang="en-US" dirty="0"/>
              <a:t> et </a:t>
            </a:r>
            <a:r>
              <a:rPr lang="en-US" dirty="0" err="1"/>
              <a:t>redondantes</a:t>
            </a:r>
            <a:r>
              <a:rPr lang="en-US" dirty="0"/>
              <a:t> : absence de structure </a:t>
            </a:r>
            <a:r>
              <a:rPr lang="en-US" dirty="0" err="1"/>
              <a:t>uniforme</a:t>
            </a:r>
            <a:r>
              <a:rPr lang="en-US" dirty="0"/>
              <a:t>, </a:t>
            </a:r>
            <a:r>
              <a:rPr lang="en-US" dirty="0" err="1"/>
              <a:t>erreurs</a:t>
            </a:r>
            <a:r>
              <a:rPr lang="en-US" dirty="0"/>
              <a:t> HTML, </a:t>
            </a:r>
            <a:r>
              <a:rPr lang="en-US" dirty="0" err="1"/>
              <a:t>jusqu'à</a:t>
            </a:r>
            <a:r>
              <a:rPr lang="en-US" dirty="0"/>
              <a:t> 30 % (</a:t>
            </a:r>
            <a:r>
              <a:rPr lang="en-US" dirty="0" err="1"/>
              <a:t>presque</a:t>
            </a:r>
            <a:r>
              <a:rPr lang="en-US" dirty="0"/>
              <a:t>) de documents </a:t>
            </a:r>
            <a:r>
              <a:rPr lang="en-US" dirty="0" err="1"/>
              <a:t>en</a:t>
            </a:r>
            <a:r>
              <a:rPr lang="en-US" dirty="0"/>
              <a:t> double.</a:t>
            </a:r>
          </a:p>
          <a:p>
            <a:pPr marL="285750" indent="-285750">
              <a:buFont typeface="Arial" panose="020B0604020202020204" pitchFamily="34" charset="0"/>
              <a:buChar char="•"/>
            </a:pPr>
            <a:r>
              <a:rPr lang="en-US" dirty="0" err="1"/>
              <a:t>Qualité</a:t>
            </a:r>
            <a:r>
              <a:rPr lang="en-US" dirty="0"/>
              <a:t> des données : absence de </a:t>
            </a:r>
            <a:r>
              <a:rPr lang="en-US" dirty="0" err="1"/>
              <a:t>contrôle</a:t>
            </a:r>
            <a:r>
              <a:rPr lang="en-US" dirty="0"/>
              <a:t> </a:t>
            </a:r>
            <a:r>
              <a:rPr lang="en-US" dirty="0" err="1"/>
              <a:t>éditorial</a:t>
            </a:r>
            <a:r>
              <a:rPr lang="en-US" dirty="0"/>
              <a:t>, </a:t>
            </a:r>
            <a:r>
              <a:rPr lang="en-US" dirty="0" err="1"/>
              <a:t>fausses</a:t>
            </a:r>
            <a:r>
              <a:rPr lang="en-US" dirty="0"/>
              <a:t> </a:t>
            </a:r>
            <a:r>
              <a:rPr lang="en-US" dirty="0" err="1"/>
              <a:t>informations</a:t>
            </a:r>
            <a:r>
              <a:rPr lang="en-US" dirty="0"/>
              <a:t>, </a:t>
            </a:r>
            <a:r>
              <a:rPr lang="en-US" dirty="0" err="1"/>
              <a:t>rédaction</a:t>
            </a:r>
            <a:r>
              <a:rPr lang="en-US" dirty="0"/>
              <a:t> de </a:t>
            </a:r>
            <a:r>
              <a:rPr lang="en-US" dirty="0" err="1"/>
              <a:t>mauvaise</a:t>
            </a:r>
            <a:r>
              <a:rPr lang="en-US" dirty="0"/>
              <a:t> </a:t>
            </a:r>
            <a:r>
              <a:rPr lang="en-US" dirty="0" err="1"/>
              <a:t>qualité</a:t>
            </a:r>
            <a:r>
              <a:rPr lang="en-US" dirty="0"/>
              <a:t>, </a:t>
            </a:r>
            <a:r>
              <a:rPr lang="en-US" dirty="0" err="1"/>
              <a:t>fautes</a:t>
            </a:r>
            <a:r>
              <a:rPr lang="en-US" dirty="0"/>
              <a:t> de frappe, etc.</a:t>
            </a:r>
          </a:p>
          <a:p>
            <a:pPr marL="285750" indent="-285750">
              <a:buFont typeface="Arial" panose="020B0604020202020204" pitchFamily="34" charset="0"/>
              <a:buChar char="•"/>
            </a:pPr>
            <a:r>
              <a:rPr lang="en-US" dirty="0"/>
              <a:t>Données </a:t>
            </a:r>
            <a:r>
              <a:rPr lang="en-US" dirty="0" err="1"/>
              <a:t>hétérogènes</a:t>
            </a:r>
            <a:r>
              <a:rPr lang="en-US" dirty="0"/>
              <a:t> : </a:t>
            </a:r>
            <a:r>
              <a:rPr lang="en-US" dirty="0" err="1"/>
              <a:t>plusieurs</a:t>
            </a:r>
            <a:r>
              <a:rPr lang="en-US" dirty="0"/>
              <a:t> types de </a:t>
            </a:r>
            <a:r>
              <a:rPr lang="en-US" dirty="0" err="1"/>
              <a:t>médias</a:t>
            </a:r>
            <a:r>
              <a:rPr lang="en-US" dirty="0"/>
              <a:t> (images, </a:t>
            </a:r>
            <a:r>
              <a:rPr lang="en-US" dirty="0" err="1"/>
              <a:t>vidéo</a:t>
            </a:r>
            <a:r>
              <a:rPr lang="en-US" dirty="0"/>
              <a:t>, VRML), </a:t>
            </a:r>
            <a:r>
              <a:rPr lang="en-US" dirty="0" err="1"/>
              <a:t>langues</a:t>
            </a:r>
            <a:r>
              <a:rPr lang="en-US" dirty="0"/>
              <a:t>, jeux de </a:t>
            </a:r>
            <a:r>
              <a:rPr lang="en-US" dirty="0" err="1"/>
              <a:t>caractères</a:t>
            </a:r>
            <a:r>
              <a:rPr lang="en-US" dirty="0"/>
              <a:t>, etc.</a:t>
            </a:r>
          </a:p>
          <a:p>
            <a:pPr marL="285750" indent="-285750">
              <a:buFont typeface="Arial" panose="020B0604020202020204" pitchFamily="34" charset="0"/>
              <a:buChar char="•"/>
            </a:pPr>
            <a:endParaRPr lang="en-US" dirty="0"/>
          </a:p>
        </p:txBody>
      </p:sp>
      <p:sp>
        <p:nvSpPr>
          <p:cNvPr id="4" name="Espace réservé du numéro de diapositive 3">
            <a:extLst>
              <a:ext uri="{FF2B5EF4-FFF2-40B4-BE49-F238E27FC236}">
                <a16:creationId xmlns:a16="http://schemas.microsoft.com/office/drawing/2014/main" id="{9F361D1D-9A64-5CFF-D426-A2E13DA4F9EF}"/>
              </a:ext>
            </a:extLst>
          </p:cNvPr>
          <p:cNvSpPr>
            <a:spLocks noGrp="1"/>
          </p:cNvSpPr>
          <p:nvPr>
            <p:ph type="sldNum" sz="quarter" idx="5"/>
          </p:nvPr>
        </p:nvSpPr>
        <p:spPr/>
        <p:txBody>
          <a:bodyPr/>
          <a:lstStyle/>
          <a:p>
            <a:fld id="{B4E0A65F-70CE-4C11-9DB6-CADF0E49A1AB}" type="slidenum">
              <a:rPr lang="fr-FR" smtClean="0"/>
              <a:t>40</a:t>
            </a:fld>
            <a:endParaRPr lang="fr-FR"/>
          </a:p>
        </p:txBody>
      </p:sp>
    </p:spTree>
    <p:extLst>
      <p:ext uri="{BB962C8B-B14F-4D97-AF65-F5344CB8AC3E}">
        <p14:creationId xmlns:p14="http://schemas.microsoft.com/office/powerpoint/2010/main" val="1940903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CB2FD-1797-48E3-A7F6-D90B6B2EDF2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04A202D-B017-DB7B-479B-8657655E11D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DACFCCD-BEF9-F4AD-B9FA-4AC270208CB2}"/>
              </a:ext>
            </a:extLst>
          </p:cNvPr>
          <p:cNvSpPr>
            <a:spLocks noGrp="1"/>
          </p:cNvSpPr>
          <p:nvPr>
            <p:ph type="body" idx="1"/>
          </p:nvPr>
        </p:nvSpPr>
        <p:spPr/>
        <p:txBody>
          <a:bodyPr/>
          <a:lstStyle/>
          <a:p>
            <a:pPr marL="285750" indent="-285750">
              <a:buFont typeface="Arial" panose="020B0604020202020204" pitchFamily="34" charset="0"/>
              <a:buChar char="•"/>
            </a:pPr>
            <a:r>
              <a:rPr lang="en-US" dirty="0"/>
              <a:t>Données </a:t>
            </a:r>
            <a:r>
              <a:rPr lang="en-US" dirty="0" err="1"/>
              <a:t>distribuées</a:t>
            </a:r>
            <a:r>
              <a:rPr lang="en-US" dirty="0"/>
              <a:t> : documents </a:t>
            </a:r>
            <a:r>
              <a:rPr lang="en-US" dirty="0" err="1"/>
              <a:t>répartis</a:t>
            </a:r>
            <a:r>
              <a:rPr lang="en-US" dirty="0"/>
              <a:t> sur des millions de </a:t>
            </a:r>
            <a:r>
              <a:rPr lang="en-US" dirty="0" err="1"/>
              <a:t>serveurs</a:t>
            </a:r>
            <a:r>
              <a:rPr lang="en-US" dirty="0"/>
              <a:t> Web </a:t>
            </a:r>
            <a:r>
              <a:rPr lang="en-US" dirty="0" err="1"/>
              <a:t>différents</a:t>
            </a:r>
            <a:r>
              <a:rPr lang="en-US" dirty="0"/>
              <a:t>.</a:t>
            </a:r>
          </a:p>
          <a:p>
            <a:pPr marL="285750" indent="-285750">
              <a:buFont typeface="Arial" panose="020B0604020202020204" pitchFamily="34" charset="0"/>
              <a:buChar char="•"/>
            </a:pPr>
            <a:r>
              <a:rPr lang="en-US" dirty="0"/>
              <a:t>Données volatiles : de </a:t>
            </a:r>
            <a:r>
              <a:rPr lang="en-US" dirty="0" err="1"/>
              <a:t>nombreux</a:t>
            </a:r>
            <a:r>
              <a:rPr lang="en-US" dirty="0"/>
              <a:t> documents </a:t>
            </a:r>
            <a:r>
              <a:rPr lang="en-US" dirty="0" err="1"/>
              <a:t>changent</a:t>
            </a:r>
            <a:r>
              <a:rPr lang="en-US" dirty="0"/>
              <a:t> </a:t>
            </a:r>
            <a:r>
              <a:rPr lang="en-US" dirty="0" err="1"/>
              <a:t>ou</a:t>
            </a:r>
            <a:r>
              <a:rPr lang="en-US" dirty="0"/>
              <a:t> </a:t>
            </a:r>
            <a:r>
              <a:rPr lang="en-US" dirty="0" err="1"/>
              <a:t>disparaissent</a:t>
            </a:r>
            <a:r>
              <a:rPr lang="en-US" dirty="0"/>
              <a:t> </a:t>
            </a:r>
            <a:r>
              <a:rPr lang="en-US" dirty="0" err="1"/>
              <a:t>rapidement</a:t>
            </a:r>
            <a:r>
              <a:rPr lang="en-US" dirty="0"/>
              <a:t> (par </a:t>
            </a:r>
            <a:r>
              <a:rPr lang="en-US" dirty="0" err="1"/>
              <a:t>exemple</a:t>
            </a:r>
            <a:r>
              <a:rPr lang="en-US" dirty="0"/>
              <a:t>, liens morts).</a:t>
            </a:r>
          </a:p>
          <a:p>
            <a:pPr marL="285750" indent="-285750">
              <a:buFont typeface="Arial" panose="020B0604020202020204" pitchFamily="34" charset="0"/>
              <a:buChar char="•"/>
            </a:pPr>
            <a:r>
              <a:rPr lang="en-US" dirty="0"/>
              <a:t>Volume important : des milliards de documents </a:t>
            </a:r>
            <a:r>
              <a:rPr lang="en-US" dirty="0" err="1"/>
              <a:t>distincts</a:t>
            </a:r>
            <a:r>
              <a:rPr lang="en-US" dirty="0"/>
              <a:t>.</a:t>
            </a:r>
          </a:p>
          <a:p>
            <a:pPr marL="285750" indent="-285750">
              <a:buFont typeface="Arial" panose="020B0604020202020204" pitchFamily="34" charset="0"/>
              <a:buChar char="•"/>
            </a:pPr>
            <a:r>
              <a:rPr lang="en-US" dirty="0"/>
              <a:t>Données non </a:t>
            </a:r>
            <a:r>
              <a:rPr lang="en-US" dirty="0" err="1"/>
              <a:t>structurées</a:t>
            </a:r>
            <a:r>
              <a:rPr lang="en-US" dirty="0"/>
              <a:t> et </a:t>
            </a:r>
            <a:r>
              <a:rPr lang="en-US" dirty="0" err="1"/>
              <a:t>redondantes</a:t>
            </a:r>
            <a:r>
              <a:rPr lang="en-US" dirty="0"/>
              <a:t> : absence de structure </a:t>
            </a:r>
            <a:r>
              <a:rPr lang="en-US" dirty="0" err="1"/>
              <a:t>uniforme</a:t>
            </a:r>
            <a:r>
              <a:rPr lang="en-US" dirty="0"/>
              <a:t>, </a:t>
            </a:r>
            <a:r>
              <a:rPr lang="en-US" dirty="0" err="1"/>
              <a:t>erreurs</a:t>
            </a:r>
            <a:r>
              <a:rPr lang="en-US" dirty="0"/>
              <a:t> HTML, </a:t>
            </a:r>
            <a:r>
              <a:rPr lang="en-US" dirty="0" err="1"/>
              <a:t>jusqu'à</a:t>
            </a:r>
            <a:r>
              <a:rPr lang="en-US" dirty="0"/>
              <a:t> 30 % (</a:t>
            </a:r>
            <a:r>
              <a:rPr lang="en-US" dirty="0" err="1"/>
              <a:t>presque</a:t>
            </a:r>
            <a:r>
              <a:rPr lang="en-US" dirty="0"/>
              <a:t>) de documents </a:t>
            </a:r>
            <a:r>
              <a:rPr lang="en-US" dirty="0" err="1"/>
              <a:t>en</a:t>
            </a:r>
            <a:r>
              <a:rPr lang="en-US" dirty="0"/>
              <a:t> double.</a:t>
            </a:r>
          </a:p>
          <a:p>
            <a:pPr marL="285750" indent="-285750">
              <a:buFont typeface="Arial" panose="020B0604020202020204" pitchFamily="34" charset="0"/>
              <a:buChar char="•"/>
            </a:pPr>
            <a:r>
              <a:rPr lang="en-US" dirty="0" err="1"/>
              <a:t>Qualité</a:t>
            </a:r>
            <a:r>
              <a:rPr lang="en-US" dirty="0"/>
              <a:t> des données : absence de </a:t>
            </a:r>
            <a:r>
              <a:rPr lang="en-US" dirty="0" err="1"/>
              <a:t>contrôle</a:t>
            </a:r>
            <a:r>
              <a:rPr lang="en-US" dirty="0"/>
              <a:t> </a:t>
            </a:r>
            <a:r>
              <a:rPr lang="en-US" dirty="0" err="1"/>
              <a:t>éditorial</a:t>
            </a:r>
            <a:r>
              <a:rPr lang="en-US" dirty="0"/>
              <a:t>, </a:t>
            </a:r>
            <a:r>
              <a:rPr lang="en-US" dirty="0" err="1"/>
              <a:t>fausses</a:t>
            </a:r>
            <a:r>
              <a:rPr lang="en-US" dirty="0"/>
              <a:t> </a:t>
            </a:r>
            <a:r>
              <a:rPr lang="en-US" dirty="0" err="1"/>
              <a:t>informations</a:t>
            </a:r>
            <a:r>
              <a:rPr lang="en-US" dirty="0"/>
              <a:t>, </a:t>
            </a:r>
            <a:r>
              <a:rPr lang="en-US" dirty="0" err="1"/>
              <a:t>rédaction</a:t>
            </a:r>
            <a:r>
              <a:rPr lang="en-US" dirty="0"/>
              <a:t> de </a:t>
            </a:r>
            <a:r>
              <a:rPr lang="en-US" dirty="0" err="1"/>
              <a:t>mauvaise</a:t>
            </a:r>
            <a:r>
              <a:rPr lang="en-US" dirty="0"/>
              <a:t> </a:t>
            </a:r>
            <a:r>
              <a:rPr lang="en-US" dirty="0" err="1"/>
              <a:t>qualité</a:t>
            </a:r>
            <a:r>
              <a:rPr lang="en-US" dirty="0"/>
              <a:t>, </a:t>
            </a:r>
            <a:r>
              <a:rPr lang="en-US" dirty="0" err="1"/>
              <a:t>fautes</a:t>
            </a:r>
            <a:r>
              <a:rPr lang="en-US" dirty="0"/>
              <a:t> de frappe, etc.</a:t>
            </a:r>
          </a:p>
          <a:p>
            <a:pPr marL="285750" indent="-285750">
              <a:buFont typeface="Arial" panose="020B0604020202020204" pitchFamily="34" charset="0"/>
              <a:buChar char="•"/>
            </a:pPr>
            <a:r>
              <a:rPr lang="en-US" dirty="0"/>
              <a:t>Données </a:t>
            </a:r>
            <a:r>
              <a:rPr lang="en-US" dirty="0" err="1"/>
              <a:t>hétérogènes</a:t>
            </a:r>
            <a:r>
              <a:rPr lang="en-US" dirty="0"/>
              <a:t> : </a:t>
            </a:r>
            <a:r>
              <a:rPr lang="en-US" dirty="0" err="1"/>
              <a:t>plusieurs</a:t>
            </a:r>
            <a:r>
              <a:rPr lang="en-US" dirty="0"/>
              <a:t> types de </a:t>
            </a:r>
            <a:r>
              <a:rPr lang="en-US" dirty="0" err="1"/>
              <a:t>médias</a:t>
            </a:r>
            <a:r>
              <a:rPr lang="en-US" dirty="0"/>
              <a:t> (images, </a:t>
            </a:r>
            <a:r>
              <a:rPr lang="en-US" dirty="0" err="1"/>
              <a:t>vidéo</a:t>
            </a:r>
            <a:r>
              <a:rPr lang="en-US" dirty="0"/>
              <a:t>, VRML), </a:t>
            </a:r>
            <a:r>
              <a:rPr lang="en-US" dirty="0" err="1"/>
              <a:t>langues</a:t>
            </a:r>
            <a:r>
              <a:rPr lang="en-US" dirty="0"/>
              <a:t>, jeux de </a:t>
            </a:r>
            <a:r>
              <a:rPr lang="en-US" dirty="0" err="1"/>
              <a:t>caractères</a:t>
            </a:r>
            <a:r>
              <a:rPr lang="en-US" dirty="0"/>
              <a:t>, etc.</a:t>
            </a:r>
          </a:p>
          <a:p>
            <a:pPr marL="285750" indent="-285750">
              <a:buFont typeface="Arial" panose="020B0604020202020204" pitchFamily="34" charset="0"/>
              <a:buChar char="•"/>
            </a:pPr>
            <a:endParaRPr lang="en-US" dirty="0"/>
          </a:p>
        </p:txBody>
      </p:sp>
      <p:sp>
        <p:nvSpPr>
          <p:cNvPr id="4" name="Espace réservé du numéro de diapositive 3">
            <a:extLst>
              <a:ext uri="{FF2B5EF4-FFF2-40B4-BE49-F238E27FC236}">
                <a16:creationId xmlns:a16="http://schemas.microsoft.com/office/drawing/2014/main" id="{A7F8A917-7E22-2EFC-C851-6A1705C4CA11}"/>
              </a:ext>
            </a:extLst>
          </p:cNvPr>
          <p:cNvSpPr>
            <a:spLocks noGrp="1"/>
          </p:cNvSpPr>
          <p:nvPr>
            <p:ph type="sldNum" sz="quarter" idx="5"/>
          </p:nvPr>
        </p:nvSpPr>
        <p:spPr/>
        <p:txBody>
          <a:bodyPr/>
          <a:lstStyle/>
          <a:p>
            <a:fld id="{B4E0A65F-70CE-4C11-9DB6-CADF0E49A1AB}" type="slidenum">
              <a:rPr lang="fr-FR" smtClean="0"/>
              <a:t>41</a:t>
            </a:fld>
            <a:endParaRPr lang="fr-FR"/>
          </a:p>
        </p:txBody>
      </p:sp>
    </p:spTree>
    <p:extLst>
      <p:ext uri="{BB962C8B-B14F-4D97-AF65-F5344CB8AC3E}">
        <p14:creationId xmlns:p14="http://schemas.microsoft.com/office/powerpoint/2010/main" val="3462868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Arial" panose="020B0604020202020204" pitchFamily="34" charset="0"/>
              <a:buChar char="•"/>
            </a:pPr>
            <a:r>
              <a:rPr lang="fr-FR" b="0" i="0" dirty="0">
                <a:solidFill>
                  <a:srgbClr val="374151"/>
                </a:solidFill>
                <a:effectLst/>
                <a:latin typeface="ui-sans-serif"/>
              </a:rPr>
              <a:t>Points clés :</a:t>
            </a:r>
          </a:p>
          <a:p>
            <a:pPr marL="742950" lvl="1" indent="-285750" algn="l">
              <a:buFont typeface="Arial" panose="020B0604020202020204" pitchFamily="34" charset="0"/>
              <a:buChar char="•"/>
            </a:pPr>
            <a:r>
              <a:rPr lang="fr-FR" b="0" i="0" dirty="0">
                <a:solidFill>
                  <a:srgbClr val="374151"/>
                </a:solidFill>
                <a:effectLst/>
                <a:latin typeface="ui-sans-serif"/>
              </a:rPr>
              <a:t>La recherche d'information est essentielle pour naviguer dans un océan de données.</a:t>
            </a:r>
          </a:p>
          <a:p>
            <a:pPr marL="742950" lvl="1" indent="-285750" algn="l">
              <a:buFont typeface="Arial" panose="020B0604020202020204" pitchFamily="34" charset="0"/>
              <a:buChar char="•"/>
            </a:pPr>
            <a:r>
              <a:rPr lang="fr-FR" b="0" i="0" dirty="0">
                <a:solidFill>
                  <a:srgbClr val="374151"/>
                </a:solidFill>
                <a:effectLst/>
                <a:latin typeface="ui-sans-serif"/>
              </a:rPr>
              <a:t>Différents modèles et techniques permettent d'améliorer la pertinence des résultats.</a:t>
            </a:r>
          </a:p>
          <a:p>
            <a:pPr algn="l">
              <a:buFont typeface="Arial" panose="020B0604020202020204" pitchFamily="34" charset="0"/>
              <a:buChar char="•"/>
            </a:pPr>
            <a:r>
              <a:rPr lang="fr-FR" b="0" i="0" dirty="0">
                <a:solidFill>
                  <a:srgbClr val="374151"/>
                </a:solidFill>
                <a:effectLst/>
                <a:latin typeface="ui-sans-serif"/>
              </a:rPr>
              <a:t>Tendances futures :</a:t>
            </a:r>
          </a:p>
          <a:p>
            <a:pPr marL="742950" lvl="1" indent="-285750" algn="l">
              <a:buFont typeface="Arial" panose="020B0604020202020204" pitchFamily="34" charset="0"/>
              <a:buChar char="•"/>
            </a:pPr>
            <a:r>
              <a:rPr lang="fr-FR" b="0" i="0" dirty="0">
                <a:solidFill>
                  <a:srgbClr val="374151"/>
                </a:solidFill>
                <a:effectLst/>
                <a:latin typeface="ui-sans-serif"/>
              </a:rPr>
              <a:t>Intelligence artificielle pour une personnalisation accrue.</a:t>
            </a:r>
          </a:p>
          <a:p>
            <a:pPr marL="742950" lvl="1" indent="-285750" algn="l">
              <a:buFont typeface="Arial" panose="020B0604020202020204" pitchFamily="34" charset="0"/>
              <a:buChar char="•"/>
            </a:pPr>
            <a:r>
              <a:rPr lang="fr-FR" b="0" i="0" dirty="0">
                <a:solidFill>
                  <a:srgbClr val="374151"/>
                </a:solidFill>
                <a:effectLst/>
                <a:latin typeface="ui-sans-serif"/>
              </a:rPr>
              <a:t>Intégration de technologies avancées comme le </a:t>
            </a:r>
            <a:r>
              <a:rPr lang="fr-FR" b="0" i="0" dirty="0" err="1">
                <a:solidFill>
                  <a:srgbClr val="374151"/>
                </a:solidFill>
                <a:effectLst/>
                <a:latin typeface="ui-sans-serif"/>
              </a:rPr>
              <a:t>deep</a:t>
            </a:r>
            <a:r>
              <a:rPr lang="fr-FR" b="0" i="0" dirty="0">
                <a:solidFill>
                  <a:srgbClr val="374151"/>
                </a:solidFill>
                <a:effectLst/>
                <a:latin typeface="ui-sans-serif"/>
              </a:rPr>
              <a:t> </a:t>
            </a:r>
            <a:r>
              <a:rPr lang="fr-FR" b="0" i="0" dirty="0" err="1">
                <a:solidFill>
                  <a:srgbClr val="374151"/>
                </a:solidFill>
                <a:effectLst/>
                <a:latin typeface="ui-sans-serif"/>
              </a:rPr>
              <a:t>learning</a:t>
            </a:r>
            <a:r>
              <a:rPr lang="fr-FR" b="0" i="0" dirty="0">
                <a:solidFill>
                  <a:srgbClr val="374151"/>
                </a:solidFill>
                <a:effectLst/>
                <a:latin typeface="ui-sans-serif"/>
              </a:rPr>
              <a:t> et la vision par ordinateur.</a:t>
            </a:r>
          </a:p>
          <a:p>
            <a:endParaRPr lang="en-US" dirty="0"/>
          </a:p>
        </p:txBody>
      </p:sp>
      <p:sp>
        <p:nvSpPr>
          <p:cNvPr id="4" name="Espace réservé du numéro de diapositive 3"/>
          <p:cNvSpPr>
            <a:spLocks noGrp="1"/>
          </p:cNvSpPr>
          <p:nvPr>
            <p:ph type="sldNum" sz="quarter" idx="5"/>
          </p:nvPr>
        </p:nvSpPr>
        <p:spPr/>
        <p:txBody>
          <a:bodyPr/>
          <a:lstStyle/>
          <a:p>
            <a:fld id="{B4E0A65F-70CE-4C11-9DB6-CADF0E49A1AB}" type="slidenum">
              <a:rPr lang="fr-FR" smtClean="0"/>
              <a:t>45</a:t>
            </a:fld>
            <a:endParaRPr lang="fr-FR"/>
          </a:p>
        </p:txBody>
      </p:sp>
    </p:spTree>
    <p:extLst>
      <p:ext uri="{BB962C8B-B14F-4D97-AF65-F5344CB8AC3E}">
        <p14:creationId xmlns:p14="http://schemas.microsoft.com/office/powerpoint/2010/main" val="3585278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3D7A2-A3F4-FCF9-771C-37175103309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21ED140-AB81-A2F7-F19D-86FC428AB6D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ED7824F-069C-B328-FD0C-5C447007A211}"/>
              </a:ext>
            </a:extLst>
          </p:cNvPr>
          <p:cNvSpPr>
            <a:spLocks noGrp="1"/>
          </p:cNvSpPr>
          <p:nvPr>
            <p:ph type="body"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86D414AE-34A8-2CA3-C9A2-29F584F29C60}"/>
              </a:ext>
            </a:extLst>
          </p:cNvPr>
          <p:cNvSpPr>
            <a:spLocks noGrp="1"/>
          </p:cNvSpPr>
          <p:nvPr>
            <p:ph type="sldNum" sz="quarter" idx="5"/>
          </p:nvPr>
        </p:nvSpPr>
        <p:spPr/>
        <p:txBody>
          <a:bodyPr/>
          <a:lstStyle/>
          <a:p>
            <a:fld id="{B4E0A65F-70CE-4C11-9DB6-CADF0E49A1AB}" type="slidenum">
              <a:rPr lang="fr-FR" smtClean="0"/>
              <a:t>6</a:t>
            </a:fld>
            <a:endParaRPr lang="fr-FR"/>
          </a:p>
        </p:txBody>
      </p:sp>
    </p:spTree>
    <p:extLst>
      <p:ext uri="{BB962C8B-B14F-4D97-AF65-F5344CB8AC3E}">
        <p14:creationId xmlns:p14="http://schemas.microsoft.com/office/powerpoint/2010/main" val="34273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80F7F-9857-9460-4988-F6020AD305C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4B0468B-AFC5-EAFD-EADA-194539078E5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B98B4A7-BE8A-2E9A-1A53-5C0B811F6B30}"/>
              </a:ext>
            </a:extLst>
          </p:cNvPr>
          <p:cNvSpPr>
            <a:spLocks noGrp="1"/>
          </p:cNvSpPr>
          <p:nvPr>
            <p:ph type="body" idx="1"/>
          </p:nvPr>
        </p:nvSpPr>
        <p:spPr/>
        <p:txBody>
          <a:bodyPr/>
          <a:lstStyle/>
          <a:p>
            <a:r>
              <a:rPr lang="fr-FR" dirty="0"/>
              <a:t>Bibliothèque d’Alexandrie</a:t>
            </a:r>
          </a:p>
          <a:p>
            <a:r>
              <a:rPr lang="fr-FR" dirty="0"/>
              <a:t>Système </a:t>
            </a:r>
            <a:r>
              <a:rPr lang="fr-FR" dirty="0" err="1"/>
              <a:t>Dewal</a:t>
            </a:r>
            <a:endParaRPr lang="en-US" dirty="0"/>
          </a:p>
        </p:txBody>
      </p:sp>
      <p:sp>
        <p:nvSpPr>
          <p:cNvPr id="4" name="Espace réservé du numéro de diapositive 3">
            <a:extLst>
              <a:ext uri="{FF2B5EF4-FFF2-40B4-BE49-F238E27FC236}">
                <a16:creationId xmlns:a16="http://schemas.microsoft.com/office/drawing/2014/main" id="{9C1C7F81-D6EE-CEDC-29F4-EF64C451DB70}"/>
              </a:ext>
            </a:extLst>
          </p:cNvPr>
          <p:cNvSpPr>
            <a:spLocks noGrp="1"/>
          </p:cNvSpPr>
          <p:nvPr>
            <p:ph type="sldNum" sz="quarter" idx="5"/>
          </p:nvPr>
        </p:nvSpPr>
        <p:spPr/>
        <p:txBody>
          <a:bodyPr/>
          <a:lstStyle/>
          <a:p>
            <a:fld id="{B4E0A65F-70CE-4C11-9DB6-CADF0E49A1AB}" type="slidenum">
              <a:rPr lang="fr-FR" smtClean="0"/>
              <a:t>7</a:t>
            </a:fld>
            <a:endParaRPr lang="fr-FR"/>
          </a:p>
        </p:txBody>
      </p:sp>
    </p:spTree>
    <p:extLst>
      <p:ext uri="{BB962C8B-B14F-4D97-AF65-F5344CB8AC3E}">
        <p14:creationId xmlns:p14="http://schemas.microsoft.com/office/powerpoint/2010/main" val="591099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F52E7-8F8B-D448-EA4B-318D1B741B0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3C30785-7CD4-482E-36D6-7E007FA8CEA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C4AA9FF-2F8B-D18F-4976-B2E407465720}"/>
              </a:ext>
            </a:extLst>
          </p:cNvPr>
          <p:cNvSpPr>
            <a:spLocks noGrp="1"/>
          </p:cNvSpPr>
          <p:nvPr>
            <p:ph type="body" idx="1"/>
          </p:nvPr>
        </p:nvSpPr>
        <p:spPr/>
        <p:txBody>
          <a:bodyPr/>
          <a:lstStyle/>
          <a:p>
            <a:r>
              <a:rPr lang="fr-FR" dirty="0"/>
              <a:t>Bibliothèque d’Alexandrie</a:t>
            </a:r>
          </a:p>
          <a:p>
            <a:r>
              <a:rPr lang="fr-FR" dirty="0"/>
              <a:t>Système </a:t>
            </a:r>
            <a:r>
              <a:rPr lang="fr-FR" dirty="0" err="1"/>
              <a:t>Dewal</a:t>
            </a:r>
            <a:endParaRPr lang="en-US" dirty="0"/>
          </a:p>
        </p:txBody>
      </p:sp>
      <p:sp>
        <p:nvSpPr>
          <p:cNvPr id="4" name="Espace réservé du numéro de diapositive 3">
            <a:extLst>
              <a:ext uri="{FF2B5EF4-FFF2-40B4-BE49-F238E27FC236}">
                <a16:creationId xmlns:a16="http://schemas.microsoft.com/office/drawing/2014/main" id="{D48DB100-1616-172E-D479-7A029D649E21}"/>
              </a:ext>
            </a:extLst>
          </p:cNvPr>
          <p:cNvSpPr>
            <a:spLocks noGrp="1"/>
          </p:cNvSpPr>
          <p:nvPr>
            <p:ph type="sldNum" sz="quarter" idx="5"/>
          </p:nvPr>
        </p:nvSpPr>
        <p:spPr/>
        <p:txBody>
          <a:bodyPr/>
          <a:lstStyle/>
          <a:p>
            <a:fld id="{B4E0A65F-70CE-4C11-9DB6-CADF0E49A1AB}" type="slidenum">
              <a:rPr lang="fr-FR" smtClean="0"/>
              <a:t>8</a:t>
            </a:fld>
            <a:endParaRPr lang="fr-FR"/>
          </a:p>
        </p:txBody>
      </p:sp>
    </p:spTree>
    <p:extLst>
      <p:ext uri="{BB962C8B-B14F-4D97-AF65-F5344CB8AC3E}">
        <p14:creationId xmlns:p14="http://schemas.microsoft.com/office/powerpoint/2010/main" val="1458408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lnSpc>
                <a:spcPct val="150000"/>
              </a:lnSpc>
              <a:buFont typeface="Arial" panose="020B0604020202020204" pitchFamily="34" charset="0"/>
              <a:buChar char="•"/>
            </a:pPr>
            <a:r>
              <a:rPr lang="fr-FR" sz="1200" b="1" i="0" dirty="0">
                <a:solidFill>
                  <a:srgbClr val="374151"/>
                </a:solidFill>
                <a:effectLst/>
                <a:latin typeface="ui-sans-serif"/>
              </a:rPr>
              <a:t>Distance de Jaccard </a:t>
            </a:r>
            <a:r>
              <a:rPr lang="fr-FR" sz="1200" b="0" i="0" dirty="0">
                <a:solidFill>
                  <a:srgbClr val="374151"/>
                </a:solidFill>
                <a:effectLst/>
                <a:latin typeface="ui-sans-serif"/>
              </a:rPr>
              <a:t>: Rapport entre l'intersection et l'union des ensembles.</a:t>
            </a:r>
          </a:p>
          <a:p>
            <a:pPr algn="l">
              <a:lnSpc>
                <a:spcPct val="150000"/>
              </a:lnSpc>
              <a:buFont typeface="Arial" panose="020B0604020202020204" pitchFamily="34" charset="0"/>
              <a:buChar char="•"/>
            </a:pPr>
            <a:r>
              <a:rPr lang="fr-FR" sz="1200" b="1" i="0" dirty="0">
                <a:solidFill>
                  <a:srgbClr val="374151"/>
                </a:solidFill>
                <a:effectLst/>
                <a:latin typeface="ui-sans-serif"/>
              </a:rPr>
              <a:t>Similarité de </a:t>
            </a:r>
            <a:r>
              <a:rPr lang="fr-FR" sz="1200" b="1" i="0" dirty="0" err="1">
                <a:solidFill>
                  <a:srgbClr val="374151"/>
                </a:solidFill>
                <a:effectLst/>
                <a:latin typeface="ui-sans-serif"/>
              </a:rPr>
              <a:t>Dice</a:t>
            </a:r>
            <a:r>
              <a:rPr lang="fr-FR" sz="1200" b="1" i="0" dirty="0">
                <a:solidFill>
                  <a:srgbClr val="374151"/>
                </a:solidFill>
                <a:effectLst/>
                <a:latin typeface="ui-sans-serif"/>
              </a:rPr>
              <a:t> </a:t>
            </a:r>
            <a:r>
              <a:rPr lang="fr-FR" sz="1200" b="0" i="0" dirty="0">
                <a:solidFill>
                  <a:srgbClr val="374151"/>
                </a:solidFill>
                <a:effectLst/>
                <a:latin typeface="ui-sans-serif"/>
              </a:rPr>
              <a:t>: Mesure similaire à Jaccard mais pondérée différemment.</a:t>
            </a:r>
          </a:p>
          <a:p>
            <a:endParaRPr lang="en-US" dirty="0"/>
          </a:p>
        </p:txBody>
      </p:sp>
      <p:sp>
        <p:nvSpPr>
          <p:cNvPr id="4" name="Espace réservé du numéro de diapositive 3"/>
          <p:cNvSpPr>
            <a:spLocks noGrp="1"/>
          </p:cNvSpPr>
          <p:nvPr>
            <p:ph type="sldNum" sz="quarter" idx="5"/>
          </p:nvPr>
        </p:nvSpPr>
        <p:spPr/>
        <p:txBody>
          <a:bodyPr/>
          <a:lstStyle/>
          <a:p>
            <a:fld id="{B4E0A65F-70CE-4C11-9DB6-CADF0E49A1AB}" type="slidenum">
              <a:rPr lang="fr-FR" smtClean="0"/>
              <a:t>27</a:t>
            </a:fld>
            <a:endParaRPr lang="fr-FR"/>
          </a:p>
        </p:txBody>
      </p:sp>
    </p:spTree>
    <p:extLst>
      <p:ext uri="{BB962C8B-B14F-4D97-AF65-F5344CB8AC3E}">
        <p14:creationId xmlns:p14="http://schemas.microsoft.com/office/powerpoint/2010/main" val="2577437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Évaluer signifie « déterminer la valeur ou la quantité de quelque chose ou l’estimer » </a:t>
            </a:r>
          </a:p>
          <a:p>
            <a:r>
              <a:rPr lang="fr-FR" dirty="0"/>
              <a:t>et implique l’identification de critères de réussite appropriés qui peuvent être mesurés </a:t>
            </a:r>
          </a:p>
          <a:p>
            <a:r>
              <a:rPr lang="fr-FR" dirty="0"/>
              <a:t>d’une manière ou d’une autre.</a:t>
            </a:r>
            <a:endParaRPr lang="en-US" dirty="0"/>
          </a:p>
        </p:txBody>
      </p:sp>
      <p:sp>
        <p:nvSpPr>
          <p:cNvPr id="4" name="Espace réservé du numéro de diapositive 3"/>
          <p:cNvSpPr>
            <a:spLocks noGrp="1"/>
          </p:cNvSpPr>
          <p:nvPr>
            <p:ph type="sldNum" sz="quarter" idx="5"/>
          </p:nvPr>
        </p:nvSpPr>
        <p:spPr/>
        <p:txBody>
          <a:bodyPr/>
          <a:lstStyle/>
          <a:p>
            <a:fld id="{B4E0A65F-70CE-4C11-9DB6-CADF0E49A1AB}" type="slidenum">
              <a:rPr lang="fr-FR" smtClean="0"/>
              <a:t>33</a:t>
            </a:fld>
            <a:endParaRPr lang="fr-FR"/>
          </a:p>
        </p:txBody>
      </p:sp>
    </p:spTree>
    <p:extLst>
      <p:ext uri="{BB962C8B-B14F-4D97-AF65-F5344CB8AC3E}">
        <p14:creationId xmlns:p14="http://schemas.microsoft.com/office/powerpoint/2010/main" val="3289210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5136F-70C8-3B54-0B6C-27188E09F84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A2432A2-1151-B662-494F-2B0C4F1DD26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4D717CD-2BEF-8342-5D09-8953E21E080D}"/>
              </a:ext>
            </a:extLst>
          </p:cNvPr>
          <p:cNvSpPr>
            <a:spLocks noGrp="1"/>
          </p:cNvSpPr>
          <p:nvPr>
            <p:ph type="body" idx="1"/>
          </p:nvPr>
        </p:nvSpPr>
        <p:spPr/>
        <p:txBody>
          <a:bodyPr/>
          <a:lstStyle/>
          <a:p>
            <a:r>
              <a:rPr lang="fr-FR" dirty="0"/>
              <a:t>Évaluer signifie « déterminer la valeur ou la quantité de quelque chose ou l’estimer » </a:t>
            </a:r>
          </a:p>
          <a:p>
            <a:r>
              <a:rPr lang="fr-FR" dirty="0"/>
              <a:t>et implique l’identification de critères de réussite appropriés qui peuvent être mesurés </a:t>
            </a:r>
          </a:p>
          <a:p>
            <a:r>
              <a:rPr lang="fr-FR" dirty="0"/>
              <a:t>d’une manière ou d’une autre.</a:t>
            </a:r>
            <a:endParaRPr lang="en-US" dirty="0"/>
          </a:p>
        </p:txBody>
      </p:sp>
      <p:sp>
        <p:nvSpPr>
          <p:cNvPr id="4" name="Espace réservé du numéro de diapositive 3">
            <a:extLst>
              <a:ext uri="{FF2B5EF4-FFF2-40B4-BE49-F238E27FC236}">
                <a16:creationId xmlns:a16="http://schemas.microsoft.com/office/drawing/2014/main" id="{56CB6206-48C3-012C-6136-27C65457C77B}"/>
              </a:ext>
            </a:extLst>
          </p:cNvPr>
          <p:cNvSpPr>
            <a:spLocks noGrp="1"/>
          </p:cNvSpPr>
          <p:nvPr>
            <p:ph type="sldNum" sz="quarter" idx="5"/>
          </p:nvPr>
        </p:nvSpPr>
        <p:spPr/>
        <p:txBody>
          <a:bodyPr/>
          <a:lstStyle/>
          <a:p>
            <a:fld id="{B4E0A65F-70CE-4C11-9DB6-CADF0E49A1AB}" type="slidenum">
              <a:rPr lang="fr-FR" smtClean="0"/>
              <a:t>34</a:t>
            </a:fld>
            <a:endParaRPr lang="fr-FR"/>
          </a:p>
        </p:txBody>
      </p:sp>
    </p:spTree>
    <p:extLst>
      <p:ext uri="{BB962C8B-B14F-4D97-AF65-F5344CB8AC3E}">
        <p14:creationId xmlns:p14="http://schemas.microsoft.com/office/powerpoint/2010/main" val="2931524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6371C-A2B0-7C90-CFA6-268C209DECB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DE167E2-96E5-4B8A-92AE-AA42D350A87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45B85D6-C15C-EC2B-F64A-5B54E7E95512}"/>
              </a:ext>
            </a:extLst>
          </p:cNvPr>
          <p:cNvSpPr>
            <a:spLocks noGrp="1"/>
          </p:cNvSpPr>
          <p:nvPr>
            <p:ph type="body"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09DB3139-8E13-9A2B-2FD9-6E039A276F3A}"/>
              </a:ext>
            </a:extLst>
          </p:cNvPr>
          <p:cNvSpPr>
            <a:spLocks noGrp="1"/>
          </p:cNvSpPr>
          <p:nvPr>
            <p:ph type="sldNum" sz="quarter" idx="5"/>
          </p:nvPr>
        </p:nvSpPr>
        <p:spPr/>
        <p:txBody>
          <a:bodyPr/>
          <a:lstStyle/>
          <a:p>
            <a:fld id="{B4E0A65F-70CE-4C11-9DB6-CADF0E49A1AB}" type="slidenum">
              <a:rPr lang="fr-FR" smtClean="0"/>
              <a:t>35</a:t>
            </a:fld>
            <a:endParaRPr lang="fr-FR"/>
          </a:p>
        </p:txBody>
      </p:sp>
    </p:spTree>
    <p:extLst>
      <p:ext uri="{BB962C8B-B14F-4D97-AF65-F5344CB8AC3E}">
        <p14:creationId xmlns:p14="http://schemas.microsoft.com/office/powerpoint/2010/main" val="3453647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1D464-E503-3E09-66D3-C05CE56B10B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FDDB7D0-5BD3-9EFB-5DAD-A07CC6C7FB9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FDE0682-580F-69F3-E6F6-C942168A695D}"/>
              </a:ext>
            </a:extLst>
          </p:cNvPr>
          <p:cNvSpPr>
            <a:spLocks noGrp="1"/>
          </p:cNvSpPr>
          <p:nvPr>
            <p:ph type="body" idx="1"/>
          </p:nvPr>
        </p:nvSpPr>
        <p:spPr/>
        <p:txBody>
          <a:bodyPr/>
          <a:lstStyle/>
          <a:p>
            <a:pPr eaLnBrk="1" hangingPunct="1"/>
            <a:r>
              <a:rPr lang="en-US" altLang="en-US" sz="1200" i="0" dirty="0"/>
              <a:t>All selected are relevant</a:t>
            </a:r>
          </a:p>
          <a:p>
            <a:pPr eaLnBrk="1" hangingPunct="1"/>
            <a:r>
              <a:rPr lang="en-US" altLang="en-US" sz="1200" i="0" dirty="0"/>
              <a:t>and</a:t>
            </a:r>
          </a:p>
          <a:p>
            <a:pPr eaLnBrk="1" hangingPunct="1"/>
            <a:r>
              <a:rPr lang="en-US" altLang="en-US" sz="1200" i="0" dirty="0"/>
              <a:t>All relevant are selected</a:t>
            </a:r>
          </a:p>
          <a:p>
            <a:endParaRPr lang="en-US" dirty="0"/>
          </a:p>
        </p:txBody>
      </p:sp>
      <p:sp>
        <p:nvSpPr>
          <p:cNvPr id="4" name="Espace réservé du numéro de diapositive 3">
            <a:extLst>
              <a:ext uri="{FF2B5EF4-FFF2-40B4-BE49-F238E27FC236}">
                <a16:creationId xmlns:a16="http://schemas.microsoft.com/office/drawing/2014/main" id="{09EB9870-78F8-2854-6F5B-458B51743D12}"/>
              </a:ext>
            </a:extLst>
          </p:cNvPr>
          <p:cNvSpPr>
            <a:spLocks noGrp="1"/>
          </p:cNvSpPr>
          <p:nvPr>
            <p:ph type="sldNum" sz="quarter" idx="5"/>
          </p:nvPr>
        </p:nvSpPr>
        <p:spPr/>
        <p:txBody>
          <a:bodyPr/>
          <a:lstStyle/>
          <a:p>
            <a:fld id="{B4E0A65F-70CE-4C11-9DB6-CADF0E49A1AB}" type="slidenum">
              <a:rPr lang="fr-FR" smtClean="0"/>
              <a:t>36</a:t>
            </a:fld>
            <a:endParaRPr lang="fr-FR"/>
          </a:p>
        </p:txBody>
      </p:sp>
    </p:spTree>
    <p:extLst>
      <p:ext uri="{BB962C8B-B14F-4D97-AF65-F5344CB8AC3E}">
        <p14:creationId xmlns:p14="http://schemas.microsoft.com/office/powerpoint/2010/main" val="34535119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81810F3-05C8-F096-C9D2-3FC03FBD30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48672" y="6885615"/>
            <a:ext cx="644728" cy="677235"/>
          </a:xfrm>
          <a:prstGeom prst="rect">
            <a:avLst/>
          </a:prstGeom>
        </p:spPr>
      </p:pic>
      <p:pic>
        <p:nvPicPr>
          <p:cNvPr id="4" name="Image 3">
            <a:extLst>
              <a:ext uri="{FF2B5EF4-FFF2-40B4-BE49-F238E27FC236}">
                <a16:creationId xmlns:a16="http://schemas.microsoft.com/office/drawing/2014/main" id="{F5BF56F4-9159-01F8-5FA5-06C9E2EE99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9" y="6892098"/>
            <a:ext cx="644728" cy="677235"/>
          </a:xfrm>
          <a:prstGeom prst="rect">
            <a:avLst/>
          </a:prstGeom>
        </p:spPr>
      </p:pic>
      <p:sp>
        <p:nvSpPr>
          <p:cNvPr id="7" name="Rectangle 6"/>
          <p:cNvSpPr/>
          <p:nvPr userDrawn="1"/>
        </p:nvSpPr>
        <p:spPr>
          <a:xfrm>
            <a:off x="9289915" y="7294480"/>
            <a:ext cx="408561" cy="268369"/>
          </a:xfrm>
          <a:prstGeom prst="rect">
            <a:avLst/>
          </a:prstGeom>
          <a:solidFill>
            <a:srgbClr val="013B53"/>
          </a:solidFill>
        </p:spPr>
        <p:txBody>
          <a:bodyPr wrap="none" lIns="0" tIns="0" rIns="0" bIns="0">
            <a:noAutofit/>
          </a:bodyPr>
          <a:lstStyle/>
          <a:p>
            <a:pPr indent="0"/>
            <a:fld id="{B617CC79-FD00-4B7E-AD77-00347CBAF224}" type="slidenum">
              <a:rPr lang="en-US" sz="1300" b="1" i="1" smtClean="0">
                <a:solidFill>
                  <a:srgbClr val="FFFFFF"/>
                </a:solidFill>
                <a:latin typeface="Arial Black" panose="020B0A04020102020204" pitchFamily="34" charset="0"/>
              </a:rPr>
              <a:t>‹N°›</a:t>
            </a:fld>
            <a:endParaRPr lang="en-US" sz="1300" b="1" i="1" dirty="0">
              <a:solidFill>
                <a:srgbClr val="FFFFFF"/>
              </a:solidFill>
              <a:latin typeface="Arial Black" panose="020B0A04020102020204" pitchFamily="34" charset="0"/>
            </a:endParaRPr>
          </a:p>
        </p:txBody>
      </p:sp>
      <p:sp>
        <p:nvSpPr>
          <p:cNvPr id="6" name="Rectangle 5">
            <a:extLst>
              <a:ext uri="{FF2B5EF4-FFF2-40B4-BE49-F238E27FC236}">
                <a16:creationId xmlns:a16="http://schemas.microsoft.com/office/drawing/2014/main" id="{F1510EE2-713F-2A8C-5A62-C9E4E9F9390B}"/>
              </a:ext>
            </a:extLst>
          </p:cNvPr>
          <p:cNvSpPr/>
          <p:nvPr userDrawn="1"/>
        </p:nvSpPr>
        <p:spPr>
          <a:xfrm>
            <a:off x="804152" y="7294482"/>
            <a:ext cx="5450733" cy="268368"/>
          </a:xfrm>
          <a:prstGeom prst="rect">
            <a:avLst/>
          </a:prstGeom>
          <a:solidFill>
            <a:srgbClr val="013B53"/>
          </a:solidFill>
        </p:spPr>
        <p:txBody>
          <a:bodyPr wrap="none" lIns="0" tIns="0" rIns="0" bIns="0">
            <a:noAutofit/>
          </a:bodyPr>
          <a:lstStyle/>
          <a:p>
            <a:pPr indent="0"/>
            <a:r>
              <a:rPr lang="en-US" sz="1300" b="1" i="1" dirty="0">
                <a:solidFill>
                  <a:srgbClr val="FFFFFF"/>
                </a:solidFill>
                <a:latin typeface="Arial"/>
              </a:rPr>
              <a:t>WEDNES-CYBER-DAY BY FIRST LIEUTENANT MOAMPANDJ OTIS </a:t>
            </a: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gif"/><Relationship Id="rId7" Type="http://schemas.openxmlformats.org/officeDocument/2006/relationships/image" Target="../media/image41.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49.jp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1.png"/><Relationship Id="rId5" Type="http://schemas.microsoft.com/office/2007/relationships/hdphoto" Target="../media/hdphoto1.wdp"/><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53.wm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oleObject" Target="../embeddings/oleObject3.bin"/><Relationship Id="rId5" Type="http://schemas.openxmlformats.org/officeDocument/2006/relationships/image" Target="../media/image52.wmf"/><Relationship Id="rId4"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6.wmf"/></Relationships>
</file>

<file path=ppt/slides/_rels/slide4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7.gif"/></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0.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www.elastic.co/fr/what-is/unstructured-dat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jpeg"/><Relationship Id="rId26" Type="http://schemas.openxmlformats.org/officeDocument/2006/relationships/image" Target="../media/image34.png"/><Relationship Id="rId3" Type="http://schemas.openxmlformats.org/officeDocument/2006/relationships/image" Target="../media/image12.png"/><Relationship Id="rId21" Type="http://schemas.openxmlformats.org/officeDocument/2006/relationships/image" Target="../media/image29.jpeg"/><Relationship Id="rId7" Type="http://schemas.openxmlformats.org/officeDocument/2006/relationships/image" Target="../media/image16.png"/><Relationship Id="rId12" Type="http://schemas.openxmlformats.org/officeDocument/2006/relationships/image" Target="../media/image20.jpeg"/><Relationship Id="rId17" Type="http://schemas.openxmlformats.org/officeDocument/2006/relationships/image" Target="../media/image25.jpeg"/><Relationship Id="rId25" Type="http://schemas.openxmlformats.org/officeDocument/2006/relationships/image" Target="../media/image33.png"/><Relationship Id="rId2" Type="http://schemas.openxmlformats.org/officeDocument/2006/relationships/image" Target="../media/image6.jpe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19.emf"/><Relationship Id="rId24" Type="http://schemas.openxmlformats.org/officeDocument/2006/relationships/image" Target="../media/image32.png"/><Relationship Id="rId5" Type="http://schemas.openxmlformats.org/officeDocument/2006/relationships/image" Target="../media/image14.png"/><Relationship Id="rId15" Type="http://schemas.openxmlformats.org/officeDocument/2006/relationships/image" Target="../media/image23.png"/><Relationship Id="rId23" Type="http://schemas.openxmlformats.org/officeDocument/2006/relationships/image" Target="../media/image31.jpeg"/><Relationship Id="rId10" Type="http://schemas.openxmlformats.org/officeDocument/2006/relationships/oleObject" Target="../embeddings/oleObject1.bin"/><Relationship Id="rId19" Type="http://schemas.openxmlformats.org/officeDocument/2006/relationships/image" Target="../media/image27.jpe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2.png"/><Relationship Id="rId22"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B233B2-3DDD-E27F-99F4-5D638B2145D6}"/>
              </a:ext>
            </a:extLst>
          </p:cNvPr>
          <p:cNvSpPr/>
          <p:nvPr/>
        </p:nvSpPr>
        <p:spPr>
          <a:xfrm>
            <a:off x="9215718" y="7171765"/>
            <a:ext cx="591670" cy="3910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627457D2-F7D0-53DF-35EB-487609C43314}"/>
              </a:ext>
            </a:extLst>
          </p:cNvPr>
          <p:cNvSpPr txBox="1">
            <a:spLocks/>
          </p:cNvSpPr>
          <p:nvPr/>
        </p:nvSpPr>
        <p:spPr>
          <a:xfrm>
            <a:off x="835041" y="4639989"/>
            <a:ext cx="9023318" cy="1029019"/>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7000" dirty="0"/>
              <a:t>{ Information Retrieval (</a:t>
            </a:r>
            <a:r>
              <a:rPr lang="en-GB" sz="7000" b="1" dirty="0">
                <a:solidFill>
                  <a:srgbClr val="0070C0"/>
                </a:solidFill>
              </a:rPr>
              <a:t>IR</a:t>
            </a:r>
            <a:r>
              <a:rPr lang="en-GB" sz="7000" dirty="0"/>
              <a:t>) }</a:t>
            </a:r>
          </a:p>
        </p:txBody>
      </p:sp>
      <p:sp>
        <p:nvSpPr>
          <p:cNvPr id="3" name="Rounded Rectangle 9">
            <a:extLst>
              <a:ext uri="{FF2B5EF4-FFF2-40B4-BE49-F238E27FC236}">
                <a16:creationId xmlns:a16="http://schemas.microsoft.com/office/drawing/2014/main" id="{A45B48D4-DF0A-A4D7-54FD-52D93B657D79}"/>
              </a:ext>
            </a:extLst>
          </p:cNvPr>
          <p:cNvSpPr/>
          <p:nvPr/>
        </p:nvSpPr>
        <p:spPr>
          <a:xfrm>
            <a:off x="762298" y="4213168"/>
            <a:ext cx="9200204" cy="1882662"/>
          </a:xfrm>
          <a:prstGeom prst="roundRect">
            <a:avLst/>
          </a:prstGeom>
          <a:noFill/>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4" name="Picture 11">
            <a:extLst>
              <a:ext uri="{FF2B5EF4-FFF2-40B4-BE49-F238E27FC236}">
                <a16:creationId xmlns:a16="http://schemas.microsoft.com/office/drawing/2014/main" id="{56A72F84-C660-1A1E-0544-9F64853C69CA}"/>
              </a:ext>
            </a:extLst>
          </p:cNvPr>
          <p:cNvPicPr>
            <a:picLocks noChangeAspect="1"/>
          </p:cNvPicPr>
          <p:nvPr/>
        </p:nvPicPr>
        <p:blipFill>
          <a:blip r:embed="rId2"/>
          <a:stretch>
            <a:fillRect/>
          </a:stretch>
        </p:blipFill>
        <p:spPr>
          <a:xfrm>
            <a:off x="6636765" y="835378"/>
            <a:ext cx="3715146" cy="3137234"/>
          </a:xfrm>
          <a:prstGeom prst="rect">
            <a:avLst/>
          </a:prstGeom>
        </p:spPr>
      </p:pic>
      <p:pic>
        <p:nvPicPr>
          <p:cNvPr id="5" name="Picture 12">
            <a:extLst>
              <a:ext uri="{FF2B5EF4-FFF2-40B4-BE49-F238E27FC236}">
                <a16:creationId xmlns:a16="http://schemas.microsoft.com/office/drawing/2014/main" id="{E46CBEAB-6EB3-C25D-5600-2017B26F2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15" y="1134945"/>
            <a:ext cx="5983730" cy="2538099"/>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48768" y="679704"/>
            <a:ext cx="10591800" cy="231648"/>
          </a:xfrm>
          <a:prstGeom prst="rect">
            <a:avLst/>
          </a:prstGeom>
        </p:spPr>
      </p:pic>
      <p:pic>
        <p:nvPicPr>
          <p:cNvPr id="3" name="Image 2"/>
          <p:cNvPicPr>
            <a:picLocks noChangeAspect="1"/>
          </p:cNvPicPr>
          <p:nvPr/>
        </p:nvPicPr>
        <p:blipFill>
          <a:blip r:embed="rId3"/>
          <a:stretch>
            <a:fillRect/>
          </a:stretch>
        </p:blipFill>
        <p:spPr>
          <a:xfrm>
            <a:off x="451104" y="1504013"/>
            <a:ext cx="4514088" cy="3432048"/>
          </a:xfrm>
          <a:prstGeom prst="rect">
            <a:avLst/>
          </a:prstGeom>
        </p:spPr>
      </p:pic>
      <p:sp>
        <p:nvSpPr>
          <p:cNvPr id="4" name="Rectangle 3"/>
          <p:cNvSpPr/>
          <p:nvPr/>
        </p:nvSpPr>
        <p:spPr>
          <a:xfrm>
            <a:off x="679704" y="5251704"/>
            <a:ext cx="112776" cy="249936"/>
          </a:xfrm>
          <a:prstGeom prst="rect">
            <a:avLst/>
          </a:prstGeom>
        </p:spPr>
        <p:txBody>
          <a:bodyPr vert="vert270" wrap="none" lIns="0" tIns="0" rIns="0" bIns="0">
            <a:noAutofit/>
          </a:bodyPr>
          <a:lstStyle/>
          <a:p>
            <a:pPr indent="0"/>
            <a:r>
              <a:rPr lang="en-US" sz="650">
                <a:solidFill>
                  <a:srgbClr val="979BA4"/>
                </a:solidFill>
                <a:latin typeface="Arial"/>
              </a:rPr>
              <a:t>MF</a:t>
            </a:r>
          </a:p>
        </p:txBody>
      </p:sp>
      <p:sp>
        <p:nvSpPr>
          <p:cNvPr id="5" name="Rectangle 4"/>
          <p:cNvSpPr/>
          <p:nvPr/>
        </p:nvSpPr>
        <p:spPr>
          <a:xfrm>
            <a:off x="451104" y="228600"/>
            <a:ext cx="4785360" cy="362712"/>
          </a:xfrm>
          <a:prstGeom prst="rect">
            <a:avLst/>
          </a:prstGeom>
        </p:spPr>
        <p:txBody>
          <a:bodyPr wrap="none" lIns="0" tIns="0" rIns="0" bIns="0">
            <a:noAutofit/>
          </a:bodyPr>
          <a:lstStyle/>
          <a:p>
            <a:pPr indent="0"/>
            <a:r>
              <a:rPr lang="fr-FR" sz="2700" b="1" dirty="0">
                <a:solidFill>
                  <a:srgbClr val="161616"/>
                </a:solidFill>
                <a:latin typeface="Arial"/>
              </a:rPr>
              <a:t>Contexte Actuel : « Nous nous noyons dans les données... »</a:t>
            </a:r>
            <a:endParaRPr lang="en-US" sz="2700" b="1" dirty="0">
              <a:solidFill>
                <a:srgbClr val="161616"/>
              </a:solidFill>
              <a:latin typeface="Arial"/>
            </a:endParaRPr>
          </a:p>
        </p:txBody>
      </p:sp>
      <p:sp>
        <p:nvSpPr>
          <p:cNvPr id="6" name="Rectangle 5"/>
          <p:cNvSpPr/>
          <p:nvPr/>
        </p:nvSpPr>
        <p:spPr>
          <a:xfrm>
            <a:off x="5565648" y="2462784"/>
            <a:ext cx="4379976" cy="3323654"/>
          </a:xfrm>
          <a:prstGeom prst="rect">
            <a:avLst/>
          </a:prstGeom>
        </p:spPr>
        <p:txBody>
          <a:bodyPr lIns="0" tIns="0" rIns="0" bIns="0">
            <a:noAutofit/>
          </a:bodyPr>
          <a:lstStyle/>
          <a:p>
            <a:pPr indent="0">
              <a:lnSpc>
                <a:spcPts val="3192"/>
              </a:lnSpc>
            </a:pPr>
            <a:r>
              <a:rPr lang="en-US" sz="2600" b="1" dirty="0">
                <a:latin typeface="Arial"/>
              </a:rPr>
              <a:t>Sloan Digital Sky Survey</a:t>
            </a:r>
          </a:p>
          <a:p>
            <a:pPr indent="0">
              <a:lnSpc>
                <a:spcPts val="3192"/>
              </a:lnSpc>
              <a:spcAft>
                <a:spcPts val="2100"/>
              </a:spcAft>
            </a:pPr>
            <a:r>
              <a:rPr kumimoji="0" lang="fr-FR" altLang="fr-FR" sz="2800" b="0" i="0" u="none" strike="noStrike" cap="none" normalizeH="0" baseline="0" dirty="0">
                <a:ln>
                  <a:noFill/>
                </a:ln>
                <a:solidFill>
                  <a:schemeClr val="tx1"/>
                </a:solidFill>
                <a:effectLst/>
                <a:latin typeface="Arial" panose="020B0604020202020204" pitchFamily="34" charset="0"/>
              </a:rPr>
              <a:t>≈</a:t>
            </a:r>
            <a:r>
              <a:rPr lang="en-US" sz="2600" dirty="0">
                <a:latin typeface="Arial"/>
              </a:rPr>
              <a:t> 200 Go/jour</a:t>
            </a:r>
          </a:p>
          <a:p>
            <a:pPr indent="0">
              <a:lnSpc>
                <a:spcPts val="3192"/>
              </a:lnSpc>
              <a:spcAft>
                <a:spcPts val="2100"/>
              </a:spcAft>
            </a:pPr>
            <a:r>
              <a:rPr lang="en-US" sz="2600" dirty="0">
                <a:latin typeface="Arial"/>
              </a:rPr>
              <a:t> </a:t>
            </a:r>
            <a:r>
              <a:rPr kumimoji="0" lang="fr-FR" altLang="fr-FR" sz="2800" b="0" i="0" u="none" strike="noStrike" cap="none" normalizeH="0" baseline="0" dirty="0">
                <a:ln>
                  <a:noFill/>
                </a:ln>
                <a:solidFill>
                  <a:schemeClr val="tx1"/>
                </a:solidFill>
                <a:effectLst/>
                <a:latin typeface="Arial" panose="020B0604020202020204" pitchFamily="34" charset="0"/>
              </a:rPr>
              <a:t>≈</a:t>
            </a:r>
            <a:r>
              <a:rPr lang="en-US" sz="2600" dirty="0">
                <a:latin typeface="Arial"/>
              </a:rPr>
              <a:t> 73 To/an</a:t>
            </a:r>
          </a:p>
        </p:txBody>
      </p:sp>
      <p:sp>
        <p:nvSpPr>
          <p:cNvPr id="8" name="ZoneTexte 7">
            <a:extLst>
              <a:ext uri="{FF2B5EF4-FFF2-40B4-BE49-F238E27FC236}">
                <a16:creationId xmlns:a16="http://schemas.microsoft.com/office/drawing/2014/main" id="{389398D0-A417-E8C9-4D9C-B52B36410E9B}"/>
              </a:ext>
            </a:extLst>
          </p:cNvPr>
          <p:cNvSpPr txBox="1"/>
          <p:nvPr/>
        </p:nvSpPr>
        <p:spPr>
          <a:xfrm>
            <a:off x="48768" y="5779607"/>
            <a:ext cx="10189464" cy="707886"/>
          </a:xfrm>
          <a:prstGeom prst="rect">
            <a:avLst/>
          </a:prstGeom>
          <a:noFill/>
        </p:spPr>
        <p:txBody>
          <a:bodyPr wrap="square">
            <a:spAutoFit/>
          </a:bodyPr>
          <a:lstStyle/>
          <a:p>
            <a:pPr algn="l">
              <a:buFont typeface="Arial" panose="020B0604020202020204" pitchFamily="34" charset="0"/>
              <a:buChar char="•"/>
            </a:pPr>
            <a:r>
              <a:rPr lang="fr-FR" sz="2000" b="1" i="0" dirty="0">
                <a:solidFill>
                  <a:srgbClr val="374151"/>
                </a:solidFill>
                <a:effectLst/>
                <a:latin typeface="Arial" panose="020B0604020202020204" pitchFamily="34" charset="0"/>
                <a:cs typeface="Arial" panose="020B0604020202020204" pitchFamily="34" charset="0"/>
              </a:rPr>
              <a:t>Explosion des données numériques (Big Data).</a:t>
            </a:r>
          </a:p>
          <a:p>
            <a:pPr algn="l">
              <a:buFont typeface="Arial" panose="020B0604020202020204" pitchFamily="34" charset="0"/>
              <a:buChar char="•"/>
            </a:pPr>
            <a:r>
              <a:rPr lang="fr-FR" sz="2000" b="1" i="0" dirty="0">
                <a:solidFill>
                  <a:srgbClr val="374151"/>
                </a:solidFill>
                <a:effectLst/>
                <a:latin typeface="Arial" panose="020B0604020202020204" pitchFamily="34" charset="0"/>
                <a:cs typeface="Arial" panose="020B0604020202020204" pitchFamily="34" charset="0"/>
              </a:rPr>
              <a:t>Besoin croissant de solutions performantes pour extraire des informations utiles</a:t>
            </a:r>
            <a:r>
              <a:rPr lang="fr-FR" b="1" i="0" dirty="0">
                <a:solidFill>
                  <a:srgbClr val="374151"/>
                </a:solidFill>
                <a:effectLst/>
                <a:latin typeface="Arial" panose="020B0604020202020204" pitchFamily="34" charset="0"/>
                <a:cs typeface="Arial" panose="020B0604020202020204" pitchFamily="34" charset="0"/>
              </a:rPr>
              <a:t>.</a:t>
            </a:r>
          </a:p>
        </p:txBody>
      </p:sp>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48768" y="679704"/>
            <a:ext cx="10591800" cy="231648"/>
          </a:xfrm>
          <a:prstGeom prst="rect">
            <a:avLst/>
          </a:prstGeom>
        </p:spPr>
      </p:pic>
      <p:pic>
        <p:nvPicPr>
          <p:cNvPr id="3" name="Image 2"/>
          <p:cNvPicPr>
            <a:picLocks noChangeAspect="1"/>
          </p:cNvPicPr>
          <p:nvPr/>
        </p:nvPicPr>
        <p:blipFill>
          <a:blip r:embed="rId3"/>
          <a:stretch>
            <a:fillRect/>
          </a:stretch>
        </p:blipFill>
        <p:spPr>
          <a:xfrm>
            <a:off x="548640" y="1224497"/>
            <a:ext cx="4687824" cy="3081528"/>
          </a:xfrm>
          <a:prstGeom prst="rect">
            <a:avLst/>
          </a:prstGeom>
        </p:spPr>
      </p:pic>
      <p:sp>
        <p:nvSpPr>
          <p:cNvPr id="4" name="Rectangle 3"/>
          <p:cNvSpPr/>
          <p:nvPr/>
        </p:nvSpPr>
        <p:spPr>
          <a:xfrm>
            <a:off x="451104" y="228600"/>
            <a:ext cx="4785360" cy="362712"/>
          </a:xfrm>
          <a:prstGeom prst="rect">
            <a:avLst/>
          </a:prstGeom>
        </p:spPr>
        <p:txBody>
          <a:bodyPr wrap="none" lIns="0" tIns="0" rIns="0" bIns="0">
            <a:noAutofit/>
          </a:bodyPr>
          <a:lstStyle/>
          <a:p>
            <a:pPr indent="0"/>
            <a:r>
              <a:rPr lang="fr-FR" sz="2700" b="1" dirty="0">
                <a:solidFill>
                  <a:srgbClr val="161616"/>
                </a:solidFill>
                <a:latin typeface="Arial"/>
              </a:rPr>
              <a:t>« Nous nous noyons dans les données... »</a:t>
            </a:r>
            <a:endParaRPr lang="en-US" sz="2700" b="1" dirty="0">
              <a:solidFill>
                <a:srgbClr val="161616"/>
              </a:solidFill>
              <a:latin typeface="Arial"/>
            </a:endParaRPr>
          </a:p>
        </p:txBody>
      </p:sp>
      <p:sp>
        <p:nvSpPr>
          <p:cNvPr id="5" name="Rectangle 4"/>
          <p:cNvSpPr/>
          <p:nvPr/>
        </p:nvSpPr>
        <p:spPr>
          <a:xfrm>
            <a:off x="5751576" y="1295400"/>
            <a:ext cx="3761232" cy="316992"/>
          </a:xfrm>
          <a:prstGeom prst="rect">
            <a:avLst/>
          </a:prstGeom>
        </p:spPr>
        <p:txBody>
          <a:bodyPr wrap="none" lIns="0" tIns="0" rIns="0" bIns="0">
            <a:noAutofit/>
          </a:bodyPr>
          <a:lstStyle/>
          <a:p>
            <a:pPr indent="0" algn="just">
              <a:lnSpc>
                <a:spcPts val="3192"/>
              </a:lnSpc>
            </a:pPr>
            <a:r>
              <a:rPr lang="fr-FR" sz="2600" b="1" dirty="0">
                <a:latin typeface="Arial"/>
              </a:rPr>
              <a:t>Bibliothèque du Congrès USA</a:t>
            </a:r>
            <a:endParaRPr lang="en-US" sz="2600" b="1" dirty="0">
              <a:latin typeface="Arial"/>
            </a:endParaRPr>
          </a:p>
        </p:txBody>
      </p:sp>
      <p:sp>
        <p:nvSpPr>
          <p:cNvPr id="6" name="Rectangle 5"/>
          <p:cNvSpPr/>
          <p:nvPr/>
        </p:nvSpPr>
        <p:spPr>
          <a:xfrm>
            <a:off x="5733288" y="1703832"/>
            <a:ext cx="3041904" cy="719328"/>
          </a:xfrm>
          <a:prstGeom prst="rect">
            <a:avLst/>
          </a:prstGeom>
        </p:spPr>
        <p:txBody>
          <a:bodyPr lIns="0" tIns="0" rIns="0" bIns="0">
            <a:noAutofit/>
          </a:bodyPr>
          <a:lstStyle/>
          <a:p>
            <a:pPr indent="0">
              <a:lnSpc>
                <a:spcPts val="3192"/>
              </a:lnSpc>
              <a:spcAft>
                <a:spcPts val="1890"/>
              </a:spcAft>
            </a:pPr>
            <a:r>
              <a:rPr kumimoji="0" lang="fr-FR" altLang="fr-FR" sz="2400" b="0" i="0" u="none" strike="noStrike" cap="none" normalizeH="0" baseline="0" dirty="0">
                <a:ln>
                  <a:noFill/>
                </a:ln>
                <a:solidFill>
                  <a:schemeClr val="tx1"/>
                </a:solidFill>
                <a:effectLst/>
                <a:latin typeface="Arial" panose="020B0604020202020204" pitchFamily="34" charset="0"/>
              </a:rPr>
              <a:t>≈</a:t>
            </a:r>
            <a:r>
              <a:rPr lang="en-US" sz="2600" dirty="0">
                <a:latin typeface="Arial"/>
              </a:rPr>
              <a:t> 235 To d</a:t>
            </a:r>
            <a:r>
              <a:rPr lang="en-CA" sz="2600" dirty="0">
                <a:latin typeface="Arial"/>
              </a:rPr>
              <a:t>’</a:t>
            </a:r>
            <a:r>
              <a:rPr lang="en-US" sz="2600" dirty="0">
                <a:latin typeface="Arial"/>
              </a:rPr>
              <a:t>archives </a:t>
            </a:r>
            <a:r>
              <a:rPr kumimoji="0" lang="fr-FR" altLang="fr-FR" sz="2400" b="0" i="0" u="none" strike="noStrike" cap="none" normalizeH="0" baseline="0" dirty="0">
                <a:ln>
                  <a:noFill/>
                </a:ln>
                <a:solidFill>
                  <a:schemeClr val="tx1"/>
                </a:solidFill>
                <a:effectLst/>
                <a:latin typeface="Arial" panose="020B0604020202020204" pitchFamily="34" charset="0"/>
              </a:rPr>
              <a:t>≈</a:t>
            </a:r>
            <a:r>
              <a:rPr lang="en-US" sz="2600" dirty="0">
                <a:latin typeface="Arial"/>
              </a:rPr>
              <a:t> 40 </a:t>
            </a:r>
            <a:r>
              <a:rPr lang="en-US" sz="2600" dirty="0" err="1">
                <a:latin typeface="Arial"/>
              </a:rPr>
              <a:t>Wikipedias</a:t>
            </a:r>
            <a:endParaRPr lang="en-US" sz="2600" dirty="0">
              <a:latin typeface="Arial"/>
            </a:endParaRPr>
          </a:p>
        </p:txBody>
      </p:sp>
      <p:sp>
        <p:nvSpPr>
          <p:cNvPr id="7" name="Rectangle 6"/>
          <p:cNvSpPr/>
          <p:nvPr/>
        </p:nvSpPr>
        <p:spPr>
          <a:xfrm>
            <a:off x="5739384" y="2874264"/>
            <a:ext cx="3377184" cy="316992"/>
          </a:xfrm>
          <a:prstGeom prst="rect">
            <a:avLst/>
          </a:prstGeom>
        </p:spPr>
        <p:txBody>
          <a:bodyPr wrap="none" lIns="0" tIns="0" rIns="0" bIns="0">
            <a:noAutofit/>
          </a:bodyPr>
          <a:lstStyle/>
          <a:p>
            <a:pPr indent="0" algn="just">
              <a:spcAft>
                <a:spcPts val="840"/>
              </a:spcAft>
            </a:pPr>
            <a:r>
              <a:rPr lang="en-US" sz="2600" b="1" dirty="0" err="1">
                <a:latin typeface="Arial"/>
              </a:rPr>
              <a:t>Serveur</a:t>
            </a:r>
            <a:r>
              <a:rPr lang="en-US" sz="2600" b="1" dirty="0">
                <a:latin typeface="Arial"/>
              </a:rPr>
              <a:t> </a:t>
            </a:r>
            <a:r>
              <a:rPr lang="en-US" sz="2600" b="1" dirty="0" err="1">
                <a:latin typeface="Arial"/>
              </a:rPr>
              <a:t>arXiv</a:t>
            </a:r>
            <a:endParaRPr lang="en-US" sz="2600" b="1" dirty="0">
              <a:latin typeface="Arial"/>
            </a:endParaRPr>
          </a:p>
        </p:txBody>
      </p:sp>
      <p:sp>
        <p:nvSpPr>
          <p:cNvPr id="8" name="Rectangle 7"/>
          <p:cNvSpPr/>
          <p:nvPr/>
        </p:nvSpPr>
        <p:spPr>
          <a:xfrm>
            <a:off x="5797296" y="3317748"/>
            <a:ext cx="2645664" cy="310896"/>
          </a:xfrm>
          <a:prstGeom prst="rect">
            <a:avLst/>
          </a:prstGeom>
        </p:spPr>
        <p:txBody>
          <a:bodyPr wrap="none" lIns="0" tIns="0" rIns="0" bIns="0">
            <a:noAutofit/>
          </a:bodyPr>
          <a:lstStyle/>
          <a:p>
            <a:pPr indent="0" algn="just">
              <a:spcAft>
                <a:spcPts val="2940"/>
              </a:spcAft>
            </a:pPr>
            <a:r>
              <a:rPr lang="en-US" sz="2600" dirty="0">
                <a:latin typeface="Arial"/>
              </a:rPr>
              <a:t>&gt; 2 millions papiers</a:t>
            </a:r>
          </a:p>
        </p:txBody>
      </p:sp>
      <p:sp>
        <p:nvSpPr>
          <p:cNvPr id="9" name="Rectangle 8"/>
          <p:cNvSpPr/>
          <p:nvPr/>
        </p:nvSpPr>
        <p:spPr>
          <a:xfrm>
            <a:off x="5751576" y="4105656"/>
            <a:ext cx="1420368" cy="249936"/>
          </a:xfrm>
          <a:prstGeom prst="rect">
            <a:avLst/>
          </a:prstGeom>
        </p:spPr>
        <p:txBody>
          <a:bodyPr wrap="none" lIns="0" tIns="0" rIns="0" bIns="0">
            <a:noAutofit/>
          </a:bodyPr>
          <a:lstStyle/>
          <a:p>
            <a:pPr indent="0" algn="just">
              <a:lnSpc>
                <a:spcPts val="3216"/>
              </a:lnSpc>
            </a:pPr>
            <a:r>
              <a:rPr lang="en-US" sz="2600" b="1" dirty="0">
                <a:latin typeface="Arial"/>
              </a:rPr>
              <a:t>Recherche</a:t>
            </a:r>
          </a:p>
        </p:txBody>
      </p:sp>
      <p:sp>
        <p:nvSpPr>
          <p:cNvPr id="10" name="Rectangle 9"/>
          <p:cNvSpPr/>
          <p:nvPr/>
        </p:nvSpPr>
        <p:spPr>
          <a:xfrm>
            <a:off x="5745480" y="4514088"/>
            <a:ext cx="3212592" cy="316992"/>
          </a:xfrm>
          <a:prstGeom prst="rect">
            <a:avLst/>
          </a:prstGeom>
        </p:spPr>
        <p:txBody>
          <a:bodyPr wrap="none" lIns="0" tIns="0" rIns="0" bIns="0">
            <a:noAutofit/>
          </a:bodyPr>
          <a:lstStyle/>
          <a:p>
            <a:pPr indent="0" algn="just">
              <a:lnSpc>
                <a:spcPts val="3216"/>
              </a:lnSpc>
            </a:pPr>
            <a:r>
              <a:rPr lang="en-US" sz="2600" dirty="0">
                <a:latin typeface="Arial"/>
              </a:rPr>
              <a:t>• Distributions des t</a:t>
            </a:r>
            <a:r>
              <a:rPr lang="fr-FR" sz="2600" dirty="0">
                <a:latin typeface="Arial"/>
              </a:rPr>
              <a:t>hèmes</a:t>
            </a:r>
            <a:endParaRPr lang="en-US" sz="2600" dirty="0">
              <a:latin typeface="Arial"/>
            </a:endParaRPr>
          </a:p>
        </p:txBody>
      </p:sp>
      <p:sp>
        <p:nvSpPr>
          <p:cNvPr id="11" name="Rectangle 10"/>
          <p:cNvSpPr/>
          <p:nvPr/>
        </p:nvSpPr>
        <p:spPr>
          <a:xfrm>
            <a:off x="5739384" y="4916424"/>
            <a:ext cx="3212592" cy="664464"/>
          </a:xfrm>
          <a:prstGeom prst="rect">
            <a:avLst/>
          </a:prstGeom>
        </p:spPr>
        <p:txBody>
          <a:bodyPr lIns="0" tIns="0" rIns="0" bIns="0">
            <a:noAutofit/>
          </a:bodyPr>
          <a:lstStyle/>
          <a:p>
            <a:pPr indent="0">
              <a:lnSpc>
                <a:spcPts val="3216"/>
              </a:lnSpc>
            </a:pPr>
            <a:r>
              <a:rPr lang="en-US" sz="2600" dirty="0">
                <a:latin typeface="Arial"/>
              </a:rPr>
              <a:t>• R</a:t>
            </a:r>
            <a:r>
              <a:rPr lang="fr-FR" sz="2600" dirty="0">
                <a:latin typeface="Arial"/>
              </a:rPr>
              <a:t>é</a:t>
            </a:r>
            <a:r>
              <a:rPr lang="en-US" sz="2600" dirty="0">
                <a:latin typeface="Arial"/>
              </a:rPr>
              <a:t>seau de Citations</a:t>
            </a:r>
            <a:endParaRPr lang="en-US" sz="2600" b="1" dirty="0">
              <a:latin typeface="Arial"/>
            </a:endParaRPr>
          </a:p>
        </p:txBody>
      </p:sp>
      <p:sp>
        <p:nvSpPr>
          <p:cNvPr id="13" name="ZoneTexte 12">
            <a:extLst>
              <a:ext uri="{FF2B5EF4-FFF2-40B4-BE49-F238E27FC236}">
                <a16:creationId xmlns:a16="http://schemas.microsoft.com/office/drawing/2014/main" id="{5A763DF3-C249-67E0-A4E5-4C0BBBC788CF}"/>
              </a:ext>
            </a:extLst>
          </p:cNvPr>
          <p:cNvSpPr txBox="1"/>
          <p:nvPr/>
        </p:nvSpPr>
        <p:spPr>
          <a:xfrm>
            <a:off x="141732" y="5590632"/>
            <a:ext cx="10189464" cy="707886"/>
          </a:xfrm>
          <a:prstGeom prst="rect">
            <a:avLst/>
          </a:prstGeom>
          <a:noFill/>
        </p:spPr>
        <p:txBody>
          <a:bodyPr wrap="square">
            <a:spAutoFit/>
          </a:bodyPr>
          <a:lstStyle/>
          <a:p>
            <a:pPr algn="l">
              <a:buFont typeface="Arial" panose="020B0604020202020204" pitchFamily="34" charset="0"/>
              <a:buChar char="•"/>
            </a:pPr>
            <a:r>
              <a:rPr lang="fr-FR" sz="2000" b="1" i="0" dirty="0">
                <a:solidFill>
                  <a:srgbClr val="374151"/>
                </a:solidFill>
                <a:effectLst/>
                <a:latin typeface="Arial" panose="020B0604020202020204" pitchFamily="34" charset="0"/>
                <a:cs typeface="Arial" panose="020B0604020202020204" pitchFamily="34" charset="0"/>
              </a:rPr>
              <a:t>Explosion des données numériques (Big Data).</a:t>
            </a:r>
          </a:p>
          <a:p>
            <a:pPr algn="l">
              <a:buFont typeface="Arial" panose="020B0604020202020204" pitchFamily="34" charset="0"/>
              <a:buChar char="•"/>
            </a:pPr>
            <a:r>
              <a:rPr lang="fr-FR" sz="2000" b="1" i="0" dirty="0">
                <a:solidFill>
                  <a:srgbClr val="374151"/>
                </a:solidFill>
                <a:effectLst/>
                <a:latin typeface="Arial" panose="020B0604020202020204" pitchFamily="34" charset="0"/>
                <a:cs typeface="Arial" panose="020B0604020202020204" pitchFamily="34" charset="0"/>
              </a:rPr>
              <a:t>Besoin croissant de solutions performantes pour extraire des informations utiles</a:t>
            </a:r>
            <a:r>
              <a:rPr lang="fr-FR" b="1" i="0" dirty="0">
                <a:solidFill>
                  <a:srgbClr val="374151"/>
                </a:solidFill>
                <a:effectLst/>
                <a:latin typeface="Arial" panose="020B0604020202020204" pitchFamily="34" charset="0"/>
                <a:cs typeface="Arial" panose="020B0604020202020204" pitchFamily="34" charset="0"/>
              </a:rPr>
              <a:t>.</a:t>
            </a:r>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7EBF61F-C9A6-550B-2CB6-1F086DC4B90A}"/>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B91B8381-CD5F-234A-51A1-695A68425EF9}"/>
              </a:ext>
            </a:extLst>
          </p:cNvPr>
          <p:cNvPicPr>
            <a:picLocks noChangeAspect="1"/>
          </p:cNvPicPr>
          <p:nvPr/>
        </p:nvPicPr>
        <p:blipFill>
          <a:blip r:embed="rId2"/>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60F797A1-DCAC-49F6-AFCE-3BBF13D315A4}"/>
              </a:ext>
            </a:extLst>
          </p:cNvPr>
          <p:cNvSpPr/>
          <p:nvPr/>
        </p:nvSpPr>
        <p:spPr>
          <a:xfrm>
            <a:off x="451104" y="228600"/>
            <a:ext cx="4785360" cy="362712"/>
          </a:xfrm>
          <a:prstGeom prst="rect">
            <a:avLst/>
          </a:prstGeom>
        </p:spPr>
        <p:txBody>
          <a:bodyPr wrap="none" lIns="0" tIns="0" rIns="0" bIns="0">
            <a:noAutofit/>
          </a:bodyPr>
          <a:lstStyle/>
          <a:p>
            <a:pPr indent="0"/>
            <a:r>
              <a:rPr lang="fr-FR" sz="2700" b="1" dirty="0" err="1">
                <a:solidFill>
                  <a:srgbClr val="161616"/>
                </a:solidFill>
                <a:latin typeface="Arial"/>
              </a:rPr>
              <a:t>Some</a:t>
            </a:r>
            <a:r>
              <a:rPr lang="fr-FR" sz="2700" b="1" dirty="0">
                <a:solidFill>
                  <a:srgbClr val="161616"/>
                </a:solidFill>
                <a:latin typeface="Arial"/>
              </a:rPr>
              <a:t> IR </a:t>
            </a:r>
            <a:r>
              <a:rPr lang="fr-FR" sz="2700" b="1" dirty="0" err="1">
                <a:solidFill>
                  <a:srgbClr val="161616"/>
                </a:solidFill>
                <a:latin typeface="Arial"/>
              </a:rPr>
              <a:t>Systems</a:t>
            </a:r>
            <a:endParaRPr lang="en-US" sz="2700" b="1" dirty="0">
              <a:solidFill>
                <a:srgbClr val="161616"/>
              </a:solidFill>
              <a:latin typeface="Arial"/>
            </a:endParaRPr>
          </a:p>
        </p:txBody>
      </p:sp>
      <p:pic>
        <p:nvPicPr>
          <p:cNvPr id="12" name="Picture 4">
            <a:extLst>
              <a:ext uri="{FF2B5EF4-FFF2-40B4-BE49-F238E27FC236}">
                <a16:creationId xmlns:a16="http://schemas.microsoft.com/office/drawing/2014/main" id="{B6174811-2B5F-D2C2-67E7-6E21D4E41368}"/>
              </a:ext>
            </a:extLst>
          </p:cNvPr>
          <p:cNvPicPr>
            <a:picLocks noChangeAspect="1"/>
          </p:cNvPicPr>
          <p:nvPr/>
        </p:nvPicPr>
        <p:blipFill>
          <a:blip r:embed="rId3"/>
          <a:stretch>
            <a:fillRect/>
          </a:stretch>
        </p:blipFill>
        <p:spPr>
          <a:xfrm>
            <a:off x="3508716" y="3522888"/>
            <a:ext cx="5364635" cy="2435702"/>
          </a:xfrm>
          <a:prstGeom prst="rect">
            <a:avLst/>
          </a:prstGeom>
        </p:spPr>
      </p:pic>
      <p:pic>
        <p:nvPicPr>
          <p:cNvPr id="14" name="Picture 2">
            <a:extLst>
              <a:ext uri="{FF2B5EF4-FFF2-40B4-BE49-F238E27FC236}">
                <a16:creationId xmlns:a16="http://schemas.microsoft.com/office/drawing/2014/main" id="{B26DBF11-3BEF-202A-A479-3C8CC83EE397}"/>
              </a:ext>
            </a:extLst>
          </p:cNvPr>
          <p:cNvPicPr>
            <a:picLocks noChangeAspect="1"/>
          </p:cNvPicPr>
          <p:nvPr/>
        </p:nvPicPr>
        <p:blipFill>
          <a:blip r:embed="rId4"/>
          <a:stretch>
            <a:fillRect/>
          </a:stretch>
        </p:blipFill>
        <p:spPr>
          <a:xfrm>
            <a:off x="157937" y="1191863"/>
            <a:ext cx="3112509" cy="1065062"/>
          </a:xfrm>
          <a:prstGeom prst="rect">
            <a:avLst/>
          </a:prstGeom>
        </p:spPr>
      </p:pic>
      <p:pic>
        <p:nvPicPr>
          <p:cNvPr id="15" name="Picture 5">
            <a:extLst>
              <a:ext uri="{FF2B5EF4-FFF2-40B4-BE49-F238E27FC236}">
                <a16:creationId xmlns:a16="http://schemas.microsoft.com/office/drawing/2014/main" id="{A205DDEE-22AD-290E-D524-6F48D91F4FFB}"/>
              </a:ext>
            </a:extLst>
          </p:cNvPr>
          <p:cNvPicPr>
            <a:picLocks noChangeAspect="1"/>
          </p:cNvPicPr>
          <p:nvPr/>
        </p:nvPicPr>
        <p:blipFill>
          <a:blip r:embed="rId5"/>
          <a:stretch>
            <a:fillRect/>
          </a:stretch>
        </p:blipFill>
        <p:spPr>
          <a:xfrm>
            <a:off x="5236464" y="5923580"/>
            <a:ext cx="4239962" cy="884862"/>
          </a:xfrm>
          <a:prstGeom prst="rect">
            <a:avLst/>
          </a:prstGeom>
        </p:spPr>
      </p:pic>
      <p:pic>
        <p:nvPicPr>
          <p:cNvPr id="16" name="Picture 10">
            <a:extLst>
              <a:ext uri="{FF2B5EF4-FFF2-40B4-BE49-F238E27FC236}">
                <a16:creationId xmlns:a16="http://schemas.microsoft.com/office/drawing/2014/main" id="{4C5C9485-4279-2BB9-F6FF-377511C00679}"/>
              </a:ext>
            </a:extLst>
          </p:cNvPr>
          <p:cNvPicPr>
            <a:picLocks noChangeAspect="1"/>
          </p:cNvPicPr>
          <p:nvPr/>
        </p:nvPicPr>
        <p:blipFill>
          <a:blip r:embed="rId6"/>
          <a:stretch>
            <a:fillRect/>
          </a:stretch>
        </p:blipFill>
        <p:spPr>
          <a:xfrm>
            <a:off x="468966" y="4368530"/>
            <a:ext cx="2829288" cy="1590060"/>
          </a:xfrm>
          <a:prstGeom prst="rect">
            <a:avLst/>
          </a:prstGeom>
        </p:spPr>
      </p:pic>
      <p:pic>
        <p:nvPicPr>
          <p:cNvPr id="17" name="Picture 3">
            <a:extLst>
              <a:ext uri="{FF2B5EF4-FFF2-40B4-BE49-F238E27FC236}">
                <a16:creationId xmlns:a16="http://schemas.microsoft.com/office/drawing/2014/main" id="{804057AF-B4F2-A8E9-2024-EF6BF49BF113}"/>
              </a:ext>
            </a:extLst>
          </p:cNvPr>
          <p:cNvPicPr>
            <a:picLocks noChangeAspect="1"/>
          </p:cNvPicPr>
          <p:nvPr/>
        </p:nvPicPr>
        <p:blipFill>
          <a:blip r:embed="rId7"/>
          <a:stretch>
            <a:fillRect/>
          </a:stretch>
        </p:blipFill>
        <p:spPr>
          <a:xfrm>
            <a:off x="4132835" y="1127845"/>
            <a:ext cx="3613338" cy="1528442"/>
          </a:xfrm>
          <a:prstGeom prst="rect">
            <a:avLst/>
          </a:prstGeom>
        </p:spPr>
      </p:pic>
      <p:pic>
        <p:nvPicPr>
          <p:cNvPr id="18" name="Picture 13">
            <a:extLst>
              <a:ext uri="{FF2B5EF4-FFF2-40B4-BE49-F238E27FC236}">
                <a16:creationId xmlns:a16="http://schemas.microsoft.com/office/drawing/2014/main" id="{555DF0A2-B74E-6632-C250-5F03746BBD43}"/>
              </a:ext>
            </a:extLst>
          </p:cNvPr>
          <p:cNvPicPr>
            <a:picLocks noChangeAspect="1"/>
          </p:cNvPicPr>
          <p:nvPr/>
        </p:nvPicPr>
        <p:blipFill>
          <a:blip r:embed="rId8"/>
          <a:stretch>
            <a:fillRect/>
          </a:stretch>
        </p:blipFill>
        <p:spPr>
          <a:xfrm>
            <a:off x="7441919" y="2433516"/>
            <a:ext cx="2646566" cy="878528"/>
          </a:xfrm>
          <a:prstGeom prst="rect">
            <a:avLst/>
          </a:prstGeom>
        </p:spPr>
      </p:pic>
      <p:pic>
        <p:nvPicPr>
          <p:cNvPr id="19" name="Picture 14">
            <a:extLst>
              <a:ext uri="{FF2B5EF4-FFF2-40B4-BE49-F238E27FC236}">
                <a16:creationId xmlns:a16="http://schemas.microsoft.com/office/drawing/2014/main" id="{6C48D8FD-2491-AD37-367C-7501B08A6A03}"/>
              </a:ext>
            </a:extLst>
          </p:cNvPr>
          <p:cNvPicPr>
            <a:picLocks noChangeAspect="1"/>
          </p:cNvPicPr>
          <p:nvPr/>
        </p:nvPicPr>
        <p:blipFill>
          <a:blip r:embed="rId9"/>
          <a:stretch>
            <a:fillRect/>
          </a:stretch>
        </p:blipFill>
        <p:spPr>
          <a:xfrm>
            <a:off x="741670" y="3082645"/>
            <a:ext cx="2767046" cy="544185"/>
          </a:xfrm>
          <a:prstGeom prst="rect">
            <a:avLst/>
          </a:prstGeom>
        </p:spPr>
      </p:pic>
    </p:spTree>
    <p:extLst>
      <p:ext uri="{BB962C8B-B14F-4D97-AF65-F5344CB8AC3E}">
        <p14:creationId xmlns:p14="http://schemas.microsoft.com/office/powerpoint/2010/main" val="645681765"/>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FD531FC-81B8-4E0E-D0CC-DA983A5B6C9C}"/>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CE9A06B0-418C-E855-9CD4-F79C10EE912A}"/>
              </a:ext>
            </a:extLst>
          </p:cNvPr>
          <p:cNvPicPr>
            <a:picLocks noChangeAspect="1"/>
          </p:cNvPicPr>
          <p:nvPr/>
        </p:nvPicPr>
        <p:blipFill>
          <a:blip r:embed="rId2"/>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F90D7682-42F8-6EAA-F583-4EAB1D87F936}"/>
              </a:ext>
            </a:extLst>
          </p:cNvPr>
          <p:cNvSpPr/>
          <p:nvPr/>
        </p:nvSpPr>
        <p:spPr>
          <a:xfrm>
            <a:off x="451104" y="228600"/>
            <a:ext cx="4785360" cy="362712"/>
          </a:xfrm>
          <a:prstGeom prst="rect">
            <a:avLst/>
          </a:prstGeom>
        </p:spPr>
        <p:txBody>
          <a:bodyPr wrap="none" lIns="0" tIns="0" rIns="0" bIns="0">
            <a:noAutofit/>
          </a:bodyPr>
          <a:lstStyle/>
          <a:p>
            <a:pPr indent="0"/>
            <a:r>
              <a:rPr lang="en-US" sz="2700" b="1" dirty="0">
                <a:solidFill>
                  <a:srgbClr val="161616"/>
                </a:solidFill>
                <a:latin typeface="Arial"/>
              </a:rPr>
              <a:t>Information exists, where is the problem?</a:t>
            </a:r>
          </a:p>
        </p:txBody>
      </p:sp>
      <p:sp>
        <p:nvSpPr>
          <p:cNvPr id="3" name="Rectangle 2">
            <a:extLst>
              <a:ext uri="{FF2B5EF4-FFF2-40B4-BE49-F238E27FC236}">
                <a16:creationId xmlns:a16="http://schemas.microsoft.com/office/drawing/2014/main" id="{C60A500D-337E-E34C-1C26-888E9D2A38BF}"/>
              </a:ext>
            </a:extLst>
          </p:cNvPr>
          <p:cNvSpPr/>
          <p:nvPr/>
        </p:nvSpPr>
        <p:spPr>
          <a:xfrm>
            <a:off x="196722" y="2371019"/>
            <a:ext cx="5042393" cy="1292662"/>
          </a:xfrm>
          <a:prstGeom prst="rect">
            <a:avLst/>
          </a:prstGeom>
          <a:solidFill>
            <a:schemeClr val="bg1">
              <a:lumMod val="95000"/>
            </a:schemeClr>
          </a:solidFill>
          <a:ln w="57150">
            <a:solidFill>
              <a:schemeClr val="accent1"/>
            </a:solidFill>
          </a:ln>
        </p:spPr>
        <p:txBody>
          <a:bodyPr wrap="square">
            <a:spAutoFit/>
          </a:bodyPr>
          <a:lstStyle/>
          <a:p>
            <a:pPr algn="ctr">
              <a:spcBef>
                <a:spcPts val="1200"/>
              </a:spcBef>
              <a:spcAft>
                <a:spcPts val="600"/>
              </a:spcAft>
            </a:pPr>
            <a:r>
              <a:rPr lang="en-US" sz="1600" b="1" dirty="0">
                <a:solidFill>
                  <a:srgbClr val="333333"/>
                </a:solidFill>
                <a:latin typeface="Helvetica Neue"/>
              </a:rPr>
              <a:t>Availability and Accessibility are not the problem </a:t>
            </a:r>
          </a:p>
          <a:p>
            <a:pPr algn="ctr">
              <a:spcBef>
                <a:spcPts val="1200"/>
              </a:spcBef>
              <a:spcAft>
                <a:spcPts val="600"/>
              </a:spcAft>
            </a:pPr>
            <a:r>
              <a:rPr lang="en-US" sz="1600" b="1" dirty="0">
                <a:solidFill>
                  <a:srgbClr val="FF0000"/>
                </a:solidFill>
                <a:latin typeface="Helvetica Neue"/>
              </a:rPr>
              <a:t>but</a:t>
            </a:r>
          </a:p>
          <a:p>
            <a:pPr algn="ctr">
              <a:spcBef>
                <a:spcPts val="1200"/>
              </a:spcBef>
              <a:spcAft>
                <a:spcPts val="600"/>
              </a:spcAft>
            </a:pPr>
            <a:r>
              <a:rPr lang="en-US" sz="1600" b="1" dirty="0">
                <a:solidFill>
                  <a:srgbClr val="333333"/>
                </a:solidFill>
                <a:latin typeface="Helvetica Neue"/>
              </a:rPr>
              <a:t>Selection and identification of </a:t>
            </a:r>
            <a:r>
              <a:rPr lang="en-US" sz="1600" b="1" dirty="0">
                <a:solidFill>
                  <a:srgbClr val="0000FF"/>
                </a:solidFill>
                <a:latin typeface="Helvetica Neue"/>
              </a:rPr>
              <a:t>relevant items</a:t>
            </a:r>
          </a:p>
        </p:txBody>
      </p:sp>
      <p:sp>
        <p:nvSpPr>
          <p:cNvPr id="5" name="Rectangle 4">
            <a:extLst>
              <a:ext uri="{FF2B5EF4-FFF2-40B4-BE49-F238E27FC236}">
                <a16:creationId xmlns:a16="http://schemas.microsoft.com/office/drawing/2014/main" id="{7325A8F6-B91E-3F30-14DA-2313156E5966}"/>
              </a:ext>
            </a:extLst>
          </p:cNvPr>
          <p:cNvSpPr/>
          <p:nvPr/>
        </p:nvSpPr>
        <p:spPr>
          <a:xfrm>
            <a:off x="196722" y="4616359"/>
            <a:ext cx="5042393" cy="1154162"/>
          </a:xfrm>
          <a:prstGeom prst="rect">
            <a:avLst/>
          </a:prstGeom>
          <a:solidFill>
            <a:schemeClr val="bg1">
              <a:lumMod val="95000"/>
            </a:schemeClr>
          </a:solidFill>
          <a:ln w="57150">
            <a:solidFill>
              <a:schemeClr val="accent1"/>
            </a:solidFill>
          </a:ln>
        </p:spPr>
        <p:txBody>
          <a:bodyPr wrap="square">
            <a:spAutoFit/>
          </a:bodyPr>
          <a:lstStyle/>
          <a:p>
            <a:pPr algn="ctr">
              <a:lnSpc>
                <a:spcPct val="150000"/>
              </a:lnSpc>
              <a:spcBef>
                <a:spcPts val="1200"/>
              </a:spcBef>
              <a:spcAft>
                <a:spcPts val="600"/>
              </a:spcAft>
            </a:pPr>
            <a:r>
              <a:rPr lang="en-US" b="1" dirty="0">
                <a:solidFill>
                  <a:srgbClr val="333333"/>
                </a:solidFill>
                <a:latin typeface="Helvetica Neue"/>
              </a:rPr>
              <a:t>Search for an information has </a:t>
            </a:r>
            <a:r>
              <a:rPr lang="en-US" b="1" dirty="0">
                <a:solidFill>
                  <a:srgbClr val="0000FF"/>
                </a:solidFill>
                <a:latin typeface="Helvetica Neue"/>
              </a:rPr>
              <a:t>a cost</a:t>
            </a:r>
          </a:p>
          <a:p>
            <a:pPr algn="ctr">
              <a:lnSpc>
                <a:spcPct val="150000"/>
              </a:lnSpc>
              <a:spcBef>
                <a:spcPts val="1200"/>
              </a:spcBef>
              <a:spcAft>
                <a:spcPts val="600"/>
              </a:spcAft>
            </a:pPr>
            <a:r>
              <a:rPr lang="en-US" b="1" dirty="0">
                <a:solidFill>
                  <a:srgbClr val="FF0000"/>
                </a:solidFill>
                <a:latin typeface="Helvetica Neue"/>
              </a:rPr>
              <a:t>Time is money</a:t>
            </a:r>
          </a:p>
        </p:txBody>
      </p:sp>
      <p:sp>
        <p:nvSpPr>
          <p:cNvPr id="6" name="Rectangle 5">
            <a:extLst>
              <a:ext uri="{FF2B5EF4-FFF2-40B4-BE49-F238E27FC236}">
                <a16:creationId xmlns:a16="http://schemas.microsoft.com/office/drawing/2014/main" id="{C6E5D7F2-C703-7B5D-273E-05180811E6FD}"/>
              </a:ext>
            </a:extLst>
          </p:cNvPr>
          <p:cNvSpPr/>
          <p:nvPr/>
        </p:nvSpPr>
        <p:spPr>
          <a:xfrm>
            <a:off x="6601805" y="3178079"/>
            <a:ext cx="3772684" cy="2534027"/>
          </a:xfrm>
          <a:prstGeom prst="rect">
            <a:avLst/>
          </a:prstGeom>
          <a:solidFill>
            <a:schemeClr val="bg1">
              <a:lumMod val="95000"/>
            </a:schemeClr>
          </a:solidFill>
          <a:ln w="57150">
            <a:solidFill>
              <a:schemeClr val="accent1"/>
            </a:solidFill>
          </a:ln>
        </p:spPr>
        <p:txBody>
          <a:bodyPr wrap="square">
            <a:spAutoFit/>
          </a:bodyPr>
          <a:lstStyle/>
          <a:p>
            <a:pPr algn="just">
              <a:lnSpc>
                <a:spcPct val="150000"/>
              </a:lnSpc>
              <a:spcBef>
                <a:spcPts val="1200"/>
              </a:spcBef>
              <a:spcAft>
                <a:spcPts val="600"/>
              </a:spcAft>
            </a:pPr>
            <a:r>
              <a:rPr lang="en-US" b="1" dirty="0">
                <a:solidFill>
                  <a:srgbClr val="333333"/>
                </a:solidFill>
                <a:latin typeface="Helvetica Neue"/>
              </a:rPr>
              <a:t>Information retrieval systems solve one of the biggest problems: </a:t>
            </a:r>
            <a:r>
              <a:rPr lang="en-US" b="1" dirty="0">
                <a:solidFill>
                  <a:srgbClr val="0000FF"/>
                </a:solidFill>
                <a:latin typeface="Helvetica Neue"/>
              </a:rPr>
              <a:t>quickly</a:t>
            </a:r>
            <a:r>
              <a:rPr lang="en-US" b="1" dirty="0">
                <a:solidFill>
                  <a:srgbClr val="333333"/>
                </a:solidFill>
                <a:latin typeface="Helvetica Neue"/>
              </a:rPr>
              <a:t> finding </a:t>
            </a:r>
            <a:r>
              <a:rPr lang="en-US" b="1" dirty="0">
                <a:solidFill>
                  <a:srgbClr val="0000FF"/>
                </a:solidFill>
                <a:latin typeface="Helvetica Neue"/>
              </a:rPr>
              <a:t>useful information</a:t>
            </a:r>
            <a:r>
              <a:rPr lang="en-US" b="1" dirty="0">
                <a:solidFill>
                  <a:srgbClr val="333333"/>
                </a:solidFill>
                <a:latin typeface="Helvetica Neue"/>
              </a:rPr>
              <a:t> within (</a:t>
            </a:r>
            <a:r>
              <a:rPr lang="en-US" b="1" dirty="0">
                <a:solidFill>
                  <a:srgbClr val="FF0000"/>
                </a:solidFill>
                <a:latin typeface="Helvetica Neue"/>
              </a:rPr>
              <a:t>very big</a:t>
            </a:r>
            <a:r>
              <a:rPr lang="en-US" b="1" dirty="0">
                <a:solidFill>
                  <a:srgbClr val="333333"/>
                </a:solidFill>
                <a:latin typeface="Helvetica Neue"/>
              </a:rPr>
              <a:t>) data stores and </a:t>
            </a:r>
            <a:r>
              <a:rPr lang="en-US" b="1" dirty="0">
                <a:solidFill>
                  <a:srgbClr val="0000FF"/>
                </a:solidFill>
                <a:latin typeface="Helvetica Neue"/>
              </a:rPr>
              <a:t>ranking</a:t>
            </a:r>
            <a:r>
              <a:rPr lang="en-US" b="1" dirty="0">
                <a:solidFill>
                  <a:srgbClr val="333333"/>
                </a:solidFill>
                <a:latin typeface="Helvetica Neue"/>
              </a:rPr>
              <a:t> the results </a:t>
            </a:r>
            <a:r>
              <a:rPr lang="en-US" b="1" dirty="0">
                <a:solidFill>
                  <a:srgbClr val="0000FF"/>
                </a:solidFill>
                <a:latin typeface="Helvetica Neue"/>
              </a:rPr>
              <a:t>by relevance</a:t>
            </a:r>
            <a:r>
              <a:rPr lang="en-US" b="1" dirty="0">
                <a:solidFill>
                  <a:srgbClr val="333333"/>
                </a:solidFill>
                <a:latin typeface="Helvetica Neue"/>
              </a:rPr>
              <a:t>.</a:t>
            </a:r>
          </a:p>
        </p:txBody>
      </p:sp>
      <p:sp>
        <p:nvSpPr>
          <p:cNvPr id="7" name="Right Brace 8">
            <a:extLst>
              <a:ext uri="{FF2B5EF4-FFF2-40B4-BE49-F238E27FC236}">
                <a16:creationId xmlns:a16="http://schemas.microsoft.com/office/drawing/2014/main" id="{3420F9E8-8410-EE87-7A46-122A0D77ABA5}"/>
              </a:ext>
            </a:extLst>
          </p:cNvPr>
          <p:cNvSpPr/>
          <p:nvPr/>
        </p:nvSpPr>
        <p:spPr>
          <a:xfrm>
            <a:off x="5417540" y="2072639"/>
            <a:ext cx="1005840" cy="3965207"/>
          </a:xfrm>
          <a:prstGeom prst="righ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8141240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48768" y="679704"/>
            <a:ext cx="10591800" cy="231648"/>
          </a:xfrm>
          <a:prstGeom prst="rect">
            <a:avLst/>
          </a:prstGeom>
        </p:spPr>
      </p:pic>
      <p:sp>
        <p:nvSpPr>
          <p:cNvPr id="3" name="Rectangle 2"/>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2. Principes </a:t>
            </a:r>
            <a:r>
              <a:rPr lang="en-US" sz="2700" b="1" dirty="0" err="1">
                <a:solidFill>
                  <a:srgbClr val="161616"/>
                </a:solidFill>
                <a:latin typeface="Arial"/>
              </a:rPr>
              <a:t>Fondamentaux</a:t>
            </a:r>
            <a:endParaRPr lang="en-US" sz="2700" b="1" dirty="0">
              <a:solidFill>
                <a:srgbClr val="161616"/>
              </a:solidFill>
              <a:latin typeface="Arial"/>
            </a:endParaRPr>
          </a:p>
        </p:txBody>
      </p:sp>
      <p:pic>
        <p:nvPicPr>
          <p:cNvPr id="7" name="Picture 3">
            <a:extLst>
              <a:ext uri="{FF2B5EF4-FFF2-40B4-BE49-F238E27FC236}">
                <a16:creationId xmlns:a16="http://schemas.microsoft.com/office/drawing/2014/main" id="{1471DE17-C5B6-21E5-DCC3-7FA646C2586C}"/>
              </a:ext>
            </a:extLst>
          </p:cNvPr>
          <p:cNvPicPr>
            <a:picLocks noChangeAspect="1"/>
          </p:cNvPicPr>
          <p:nvPr/>
        </p:nvPicPr>
        <p:blipFill rotWithShape="1">
          <a:blip r:embed="rId3"/>
          <a:srcRect l="13522" t="6024" r="5894" b="6967"/>
          <a:stretch/>
        </p:blipFill>
        <p:spPr>
          <a:xfrm>
            <a:off x="3292339" y="1027176"/>
            <a:ext cx="7122451" cy="3945836"/>
          </a:xfrm>
          <a:prstGeom prst="rect">
            <a:avLst/>
          </a:prstGeom>
        </p:spPr>
      </p:pic>
      <p:sp>
        <p:nvSpPr>
          <p:cNvPr id="9" name="ZoneTexte 8">
            <a:extLst>
              <a:ext uri="{FF2B5EF4-FFF2-40B4-BE49-F238E27FC236}">
                <a16:creationId xmlns:a16="http://schemas.microsoft.com/office/drawing/2014/main" id="{986D9309-10E7-0C01-BCC4-20BEFF09E7E6}"/>
              </a:ext>
            </a:extLst>
          </p:cNvPr>
          <p:cNvSpPr txBox="1"/>
          <p:nvPr/>
        </p:nvSpPr>
        <p:spPr>
          <a:xfrm>
            <a:off x="48768" y="4548790"/>
            <a:ext cx="5381468" cy="2246769"/>
          </a:xfrm>
          <a:prstGeom prst="rect">
            <a:avLst/>
          </a:prstGeom>
          <a:noFill/>
        </p:spPr>
        <p:txBody>
          <a:bodyPr wrap="square">
            <a:spAutoFit/>
          </a:bodyPr>
          <a:lstStyle/>
          <a:p>
            <a:pPr lvl="1">
              <a:defRPr/>
            </a:pPr>
            <a:r>
              <a:rPr lang="en-US" sz="2500" b="1" dirty="0">
                <a:solidFill>
                  <a:schemeClr val="tx1"/>
                </a:solidFill>
              </a:rPr>
              <a:t>The IR process includes several concepts:</a:t>
            </a:r>
          </a:p>
          <a:p>
            <a:pPr marL="1200150" lvl="2" indent="-285750">
              <a:buFont typeface="Arial" panose="020B0604020202020204" pitchFamily="34" charset="0"/>
              <a:buChar char="•"/>
              <a:defRPr/>
            </a:pPr>
            <a:r>
              <a:rPr lang="en-US" dirty="0">
                <a:solidFill>
                  <a:srgbClr val="FF0000"/>
                </a:solidFill>
              </a:rPr>
              <a:t>Collection of documents;</a:t>
            </a:r>
          </a:p>
          <a:p>
            <a:pPr marL="1200150" lvl="2" indent="-285750">
              <a:buFont typeface="Arial" panose="020B0604020202020204" pitchFamily="34" charset="0"/>
              <a:buChar char="•"/>
              <a:defRPr/>
            </a:pPr>
            <a:r>
              <a:rPr lang="en-US" dirty="0">
                <a:solidFill>
                  <a:srgbClr val="FF0000"/>
                </a:solidFill>
              </a:rPr>
              <a:t>The information need;</a:t>
            </a:r>
          </a:p>
          <a:p>
            <a:pPr marL="1200150" lvl="2" indent="-285750">
              <a:buFont typeface="Arial" panose="020B0604020202020204" pitchFamily="34" charset="0"/>
              <a:buChar char="•"/>
              <a:defRPr/>
            </a:pPr>
            <a:r>
              <a:rPr lang="en-US" dirty="0">
                <a:solidFill>
                  <a:srgbClr val="FF0000"/>
                </a:solidFill>
              </a:rPr>
              <a:t>The indexing function;</a:t>
            </a:r>
          </a:p>
          <a:p>
            <a:pPr marL="1200150" lvl="2" indent="-285750">
              <a:buFont typeface="Arial" panose="020B0604020202020204" pitchFamily="34" charset="0"/>
              <a:buChar char="•"/>
              <a:defRPr/>
            </a:pPr>
            <a:r>
              <a:rPr lang="en-US" dirty="0">
                <a:solidFill>
                  <a:srgbClr val="FF0000"/>
                </a:solidFill>
              </a:rPr>
              <a:t>The "query-document" matching function;</a:t>
            </a:r>
          </a:p>
          <a:p>
            <a:pPr marL="1200150" lvl="2" indent="-285750">
              <a:buFont typeface="Arial" panose="020B0604020202020204" pitchFamily="34" charset="0"/>
              <a:buChar char="•"/>
              <a:defRPr/>
            </a:pPr>
            <a:r>
              <a:rPr lang="en-US" dirty="0">
                <a:solidFill>
                  <a:srgbClr val="FF0000"/>
                </a:solidFill>
              </a:rPr>
              <a:t>The relevance feedback function.</a:t>
            </a:r>
          </a:p>
        </p:txBody>
      </p:sp>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26ED396-8D73-D9C9-DDAD-DF5977270682}"/>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CBF60EC4-162D-7C6A-DD64-A23AE2A3F6A1}"/>
              </a:ext>
            </a:extLst>
          </p:cNvPr>
          <p:cNvPicPr>
            <a:picLocks noChangeAspect="1"/>
          </p:cNvPicPr>
          <p:nvPr/>
        </p:nvPicPr>
        <p:blipFill>
          <a:blip r:embed="rId2"/>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65A913CA-F7DA-58C0-EEBF-B3BA931B6858}"/>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2. Principes </a:t>
            </a:r>
            <a:r>
              <a:rPr lang="en-US" sz="2700" b="1" dirty="0" err="1">
                <a:solidFill>
                  <a:srgbClr val="161616"/>
                </a:solidFill>
                <a:latin typeface="Arial"/>
              </a:rPr>
              <a:t>Fondamentaux</a:t>
            </a:r>
            <a:endParaRPr lang="en-US" sz="2700" b="1" dirty="0">
              <a:solidFill>
                <a:srgbClr val="161616"/>
              </a:solidFill>
              <a:latin typeface="Arial"/>
            </a:endParaRPr>
          </a:p>
        </p:txBody>
      </p:sp>
      <p:pic>
        <p:nvPicPr>
          <p:cNvPr id="7" name="Picture 3">
            <a:extLst>
              <a:ext uri="{FF2B5EF4-FFF2-40B4-BE49-F238E27FC236}">
                <a16:creationId xmlns:a16="http://schemas.microsoft.com/office/drawing/2014/main" id="{8AC24A19-51EE-B8F0-E269-3ECE8EA547E1}"/>
              </a:ext>
            </a:extLst>
          </p:cNvPr>
          <p:cNvPicPr>
            <a:picLocks noChangeAspect="1"/>
          </p:cNvPicPr>
          <p:nvPr/>
        </p:nvPicPr>
        <p:blipFill rotWithShape="1">
          <a:blip r:embed="rId3"/>
          <a:srcRect l="13522" t="6024" r="5894" b="6967"/>
          <a:stretch/>
        </p:blipFill>
        <p:spPr>
          <a:xfrm>
            <a:off x="3518117" y="1027176"/>
            <a:ext cx="7122451" cy="3945836"/>
          </a:xfrm>
          <a:prstGeom prst="rect">
            <a:avLst/>
          </a:prstGeom>
        </p:spPr>
      </p:pic>
      <p:sp>
        <p:nvSpPr>
          <p:cNvPr id="9" name="ZoneTexte 8">
            <a:extLst>
              <a:ext uri="{FF2B5EF4-FFF2-40B4-BE49-F238E27FC236}">
                <a16:creationId xmlns:a16="http://schemas.microsoft.com/office/drawing/2014/main" id="{77A70ECC-3286-2292-A68A-80F60D659D14}"/>
              </a:ext>
            </a:extLst>
          </p:cNvPr>
          <p:cNvSpPr txBox="1"/>
          <p:nvPr/>
        </p:nvSpPr>
        <p:spPr>
          <a:xfrm>
            <a:off x="215873" y="5088836"/>
            <a:ext cx="8565586" cy="1754326"/>
          </a:xfrm>
          <a:prstGeom prst="rect">
            <a:avLst/>
          </a:prstGeom>
          <a:noFill/>
        </p:spPr>
        <p:txBody>
          <a:bodyPr wrap="square">
            <a:spAutoFit/>
          </a:bodyPr>
          <a:lstStyle/>
          <a:p>
            <a:pPr lvl="1" algn="just">
              <a:defRPr/>
            </a:pPr>
            <a:r>
              <a:rPr lang="en-US" sz="2800" b="1" dirty="0">
                <a:solidFill>
                  <a:schemeClr val="tx1"/>
                </a:solidFill>
              </a:rPr>
              <a:t>The IR process includes</a:t>
            </a:r>
            <a:r>
              <a:rPr lang="en-US" sz="2800" b="1" dirty="0"/>
              <a:t> keys steps</a:t>
            </a:r>
            <a:r>
              <a:rPr lang="en-US" sz="2800" b="1" dirty="0">
                <a:solidFill>
                  <a:schemeClr val="tx1"/>
                </a:solidFill>
              </a:rPr>
              <a:t>:</a:t>
            </a:r>
          </a:p>
          <a:p>
            <a:pPr algn="just">
              <a:buFont typeface="+mj-lt"/>
              <a:buAutoNum type="arabicPeriod"/>
            </a:pPr>
            <a:r>
              <a:rPr lang="fr-FR" sz="2000" b="1" i="0" dirty="0">
                <a:solidFill>
                  <a:srgbClr val="002060"/>
                </a:solidFill>
                <a:effectLst/>
                <a:latin typeface="ui-sans-serif"/>
              </a:rPr>
              <a:t>Formulation de la requête </a:t>
            </a:r>
            <a:r>
              <a:rPr lang="fr-FR" sz="2000" b="0" i="0" dirty="0">
                <a:solidFill>
                  <a:srgbClr val="002060"/>
                </a:solidFill>
                <a:effectLst/>
                <a:latin typeface="ui-sans-serif"/>
              </a:rPr>
              <a:t>: Identifier les besoins de l'utilisateur.</a:t>
            </a:r>
          </a:p>
          <a:p>
            <a:pPr algn="just">
              <a:buFont typeface="+mj-lt"/>
              <a:buAutoNum type="arabicPeriod"/>
            </a:pPr>
            <a:r>
              <a:rPr lang="fr-FR" sz="2000" b="1" i="0" dirty="0">
                <a:solidFill>
                  <a:srgbClr val="002060"/>
                </a:solidFill>
                <a:effectLst/>
                <a:latin typeface="ui-sans-serif"/>
              </a:rPr>
              <a:t>Traitement de la requête </a:t>
            </a:r>
            <a:r>
              <a:rPr lang="fr-FR" sz="2000" b="0" i="0" dirty="0">
                <a:solidFill>
                  <a:srgbClr val="002060"/>
                </a:solidFill>
                <a:effectLst/>
                <a:latin typeface="ui-sans-serif"/>
              </a:rPr>
              <a:t>: Conversion en format exploitable par le système.</a:t>
            </a:r>
          </a:p>
          <a:p>
            <a:pPr algn="just">
              <a:buFont typeface="+mj-lt"/>
              <a:buAutoNum type="arabicPeriod"/>
            </a:pPr>
            <a:r>
              <a:rPr lang="fr-FR" sz="2000" b="1" i="0" dirty="0">
                <a:solidFill>
                  <a:srgbClr val="002060"/>
                </a:solidFill>
                <a:effectLst/>
                <a:latin typeface="ui-sans-serif"/>
              </a:rPr>
              <a:t>Recherche dans l'index </a:t>
            </a:r>
            <a:r>
              <a:rPr lang="fr-FR" sz="2000" b="0" i="0" dirty="0">
                <a:solidFill>
                  <a:srgbClr val="002060"/>
                </a:solidFill>
                <a:effectLst/>
                <a:latin typeface="ui-sans-serif"/>
              </a:rPr>
              <a:t>: Récupération des documents pertinents.</a:t>
            </a:r>
          </a:p>
          <a:p>
            <a:pPr algn="just">
              <a:buFont typeface="+mj-lt"/>
              <a:buAutoNum type="arabicPeriod"/>
            </a:pPr>
            <a:r>
              <a:rPr lang="fr-FR" sz="2000" b="1" i="0" dirty="0">
                <a:solidFill>
                  <a:srgbClr val="002060"/>
                </a:solidFill>
                <a:effectLst/>
                <a:latin typeface="ui-sans-serif"/>
              </a:rPr>
              <a:t>Résultats affichés </a:t>
            </a:r>
            <a:r>
              <a:rPr lang="fr-FR" sz="2000" b="0" i="0" dirty="0">
                <a:solidFill>
                  <a:srgbClr val="002060"/>
                </a:solidFill>
                <a:effectLst/>
                <a:latin typeface="ui-sans-serif"/>
              </a:rPr>
              <a:t>: Tri et présentation selon leur pertinence.</a:t>
            </a:r>
          </a:p>
        </p:txBody>
      </p:sp>
    </p:spTree>
    <p:extLst>
      <p:ext uri="{BB962C8B-B14F-4D97-AF65-F5344CB8AC3E}">
        <p14:creationId xmlns:p14="http://schemas.microsoft.com/office/powerpoint/2010/main" val="318307084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116D3CE-30B5-FDBA-05B6-03C04ECA83C8}"/>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D3C436CE-392D-8B76-4D01-7E44211A05EE}"/>
              </a:ext>
            </a:extLst>
          </p:cNvPr>
          <p:cNvPicPr>
            <a:picLocks noChangeAspect="1"/>
          </p:cNvPicPr>
          <p:nvPr/>
        </p:nvPicPr>
        <p:blipFill>
          <a:blip r:embed="rId2"/>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BFD5C4D9-BEFC-4C0F-E586-CE34FC353249}"/>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2. Principes </a:t>
            </a:r>
            <a:r>
              <a:rPr lang="en-US" sz="2700" b="1" dirty="0" err="1">
                <a:solidFill>
                  <a:srgbClr val="161616"/>
                </a:solidFill>
                <a:latin typeface="Arial"/>
              </a:rPr>
              <a:t>Fondamentaux</a:t>
            </a:r>
            <a:endParaRPr lang="en-US" sz="2700" b="1" dirty="0">
              <a:solidFill>
                <a:srgbClr val="161616"/>
              </a:solidFill>
              <a:latin typeface="Arial"/>
            </a:endParaRPr>
          </a:p>
        </p:txBody>
      </p:sp>
      <p:pic>
        <p:nvPicPr>
          <p:cNvPr id="5" name="Image 4">
            <a:extLst>
              <a:ext uri="{FF2B5EF4-FFF2-40B4-BE49-F238E27FC236}">
                <a16:creationId xmlns:a16="http://schemas.microsoft.com/office/drawing/2014/main" id="{E4D90EAE-C0A6-BF0A-923C-12C5DCDC6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124" y="1027176"/>
            <a:ext cx="8424472" cy="6010720"/>
          </a:xfrm>
          <a:prstGeom prst="rect">
            <a:avLst/>
          </a:prstGeom>
        </p:spPr>
      </p:pic>
    </p:spTree>
    <p:extLst>
      <p:ext uri="{BB962C8B-B14F-4D97-AF65-F5344CB8AC3E}">
        <p14:creationId xmlns:p14="http://schemas.microsoft.com/office/powerpoint/2010/main" val="3395409613"/>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38488AC-D554-06C3-C189-74D5653D1670}"/>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FDEEAE22-3A84-3F54-311B-7F89279D0009}"/>
              </a:ext>
            </a:extLst>
          </p:cNvPr>
          <p:cNvPicPr>
            <a:picLocks noChangeAspect="1"/>
          </p:cNvPicPr>
          <p:nvPr/>
        </p:nvPicPr>
        <p:blipFill>
          <a:blip r:embed="rId2"/>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4E1CC0D1-D4B7-4890-2E83-FAD7ABAB1E0B}"/>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2. Principes </a:t>
            </a:r>
            <a:r>
              <a:rPr lang="en-US" sz="2700" b="1" dirty="0" err="1">
                <a:solidFill>
                  <a:srgbClr val="161616"/>
                </a:solidFill>
                <a:latin typeface="Arial"/>
              </a:rPr>
              <a:t>Fondamentaux</a:t>
            </a:r>
            <a:endParaRPr lang="en-US" sz="2700" b="1" dirty="0">
              <a:solidFill>
                <a:srgbClr val="161616"/>
              </a:solidFill>
              <a:latin typeface="Arial"/>
            </a:endParaRPr>
          </a:p>
        </p:txBody>
      </p:sp>
      <p:pic>
        <p:nvPicPr>
          <p:cNvPr id="6" name="Image 5">
            <a:extLst>
              <a:ext uri="{FF2B5EF4-FFF2-40B4-BE49-F238E27FC236}">
                <a16:creationId xmlns:a16="http://schemas.microsoft.com/office/drawing/2014/main" id="{1340A060-3F80-BB73-7BAB-3D8F62E8374E}"/>
              </a:ext>
            </a:extLst>
          </p:cNvPr>
          <p:cNvPicPr>
            <a:picLocks noChangeAspect="1"/>
          </p:cNvPicPr>
          <p:nvPr/>
        </p:nvPicPr>
        <p:blipFill>
          <a:blip r:embed="rId3">
            <a:extLst>
              <a:ext uri="{28A0092B-C50C-407E-A947-70E740481C1C}">
                <a14:useLocalDpi xmlns:a14="http://schemas.microsoft.com/office/drawing/2010/main" val="0"/>
              </a:ext>
            </a:extLst>
          </a:blip>
          <a:srcRect t="16211" b="6965"/>
          <a:stretch/>
        </p:blipFill>
        <p:spPr>
          <a:xfrm>
            <a:off x="4788408" y="1636782"/>
            <a:ext cx="5904992" cy="4235351"/>
          </a:xfrm>
          <a:prstGeom prst="rect">
            <a:avLst/>
          </a:prstGeom>
        </p:spPr>
      </p:pic>
      <p:sp>
        <p:nvSpPr>
          <p:cNvPr id="8" name="ZoneTexte 7">
            <a:extLst>
              <a:ext uri="{FF2B5EF4-FFF2-40B4-BE49-F238E27FC236}">
                <a16:creationId xmlns:a16="http://schemas.microsoft.com/office/drawing/2014/main" id="{E0E10215-ABB4-B1DA-B46F-40E4F673F1C9}"/>
              </a:ext>
            </a:extLst>
          </p:cNvPr>
          <p:cNvSpPr txBox="1"/>
          <p:nvPr/>
        </p:nvSpPr>
        <p:spPr>
          <a:xfrm>
            <a:off x="48768" y="1562227"/>
            <a:ext cx="4693497" cy="4438395"/>
          </a:xfrm>
          <a:prstGeom prst="rect">
            <a:avLst/>
          </a:prstGeom>
          <a:noFill/>
        </p:spPr>
        <p:txBody>
          <a:bodyPr wrap="square">
            <a:spAutoFit/>
          </a:bodyPr>
          <a:lstStyle/>
          <a:p>
            <a:pPr algn="just" rtl="0">
              <a:lnSpc>
                <a:spcPct val="200000"/>
              </a:lnSpc>
            </a:pPr>
            <a:r>
              <a:rPr lang="fr-FR" b="1" dirty="0">
                <a:latin typeface="Arial" panose="020B0604020202020204" pitchFamily="34" charset="0"/>
                <a:cs typeface="Arial" panose="020B0604020202020204" pitchFamily="34" charset="0"/>
              </a:rPr>
              <a:t>Composants d'un Système de Recherche</a:t>
            </a:r>
          </a:p>
          <a:p>
            <a:pPr algn="just" rtl="0">
              <a:lnSpc>
                <a:spcPct val="200000"/>
              </a:lnSpc>
              <a:buFont typeface="Arial" panose="020B0604020202020204" pitchFamily="34" charset="0"/>
              <a:buChar char="•"/>
            </a:pPr>
            <a:r>
              <a:rPr lang="fr-FR" b="1" dirty="0">
                <a:latin typeface="Arial" panose="020B0604020202020204" pitchFamily="34" charset="0"/>
                <a:cs typeface="Arial" panose="020B0604020202020204" pitchFamily="34" charset="0"/>
              </a:rPr>
              <a:t>Indexation </a:t>
            </a:r>
            <a:r>
              <a:rPr lang="fr-FR" dirty="0">
                <a:latin typeface="Arial" panose="020B0604020202020204" pitchFamily="34" charset="0"/>
                <a:cs typeface="Arial" panose="020B0604020202020204" pitchFamily="34" charset="0"/>
              </a:rPr>
              <a:t>: Création d'une structure pour stocker et accéder rapidement aux données.</a:t>
            </a:r>
          </a:p>
          <a:p>
            <a:pPr algn="just" rtl="0">
              <a:lnSpc>
                <a:spcPct val="200000"/>
              </a:lnSpc>
              <a:buFont typeface="Arial" panose="020B0604020202020204" pitchFamily="34" charset="0"/>
              <a:buChar char="•"/>
            </a:pPr>
            <a:r>
              <a:rPr lang="fr-FR" b="1" dirty="0">
                <a:latin typeface="Arial" panose="020B0604020202020204" pitchFamily="34" charset="0"/>
                <a:cs typeface="Arial" panose="020B0604020202020204" pitchFamily="34" charset="0"/>
              </a:rPr>
              <a:t>Moteur de recherche </a:t>
            </a:r>
            <a:r>
              <a:rPr lang="fr-FR" dirty="0">
                <a:latin typeface="Arial" panose="020B0604020202020204" pitchFamily="34" charset="0"/>
                <a:cs typeface="Arial" panose="020B0604020202020204" pitchFamily="34" charset="0"/>
              </a:rPr>
              <a:t>: Algorithme responsable du traitement des requêtes et de la récupération des résultats.</a:t>
            </a:r>
          </a:p>
          <a:p>
            <a:pPr algn="just" rtl="0">
              <a:lnSpc>
                <a:spcPct val="200000"/>
              </a:lnSpc>
              <a:buFont typeface="Arial" panose="020B0604020202020204" pitchFamily="34" charset="0"/>
              <a:buChar char="•"/>
            </a:pPr>
            <a:r>
              <a:rPr lang="fr-FR" b="1" dirty="0">
                <a:latin typeface="Arial" panose="020B0604020202020204" pitchFamily="34" charset="0"/>
                <a:cs typeface="Arial" panose="020B0604020202020204" pitchFamily="34" charset="0"/>
              </a:rPr>
              <a:t>Interface utilisateur </a:t>
            </a:r>
            <a:r>
              <a:rPr lang="fr-FR" dirty="0">
                <a:latin typeface="Arial" panose="020B0604020202020204" pitchFamily="34" charset="0"/>
                <a:cs typeface="Arial" panose="020B0604020202020204" pitchFamily="34" charset="0"/>
              </a:rPr>
              <a:t>: Outil permettant à l'utilisateur d'interagir avec le système.</a:t>
            </a:r>
          </a:p>
        </p:txBody>
      </p:sp>
    </p:spTree>
    <p:extLst>
      <p:ext uri="{BB962C8B-B14F-4D97-AF65-F5344CB8AC3E}">
        <p14:creationId xmlns:p14="http://schemas.microsoft.com/office/powerpoint/2010/main" val="52658205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3B30E45-B371-52D9-EE00-69FFE9290DF0}"/>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117CDCD0-A858-08D3-D3BA-9DC790AB10A7}"/>
              </a:ext>
            </a:extLst>
          </p:cNvPr>
          <p:cNvPicPr>
            <a:picLocks noChangeAspect="1"/>
          </p:cNvPicPr>
          <p:nvPr/>
        </p:nvPicPr>
        <p:blipFill>
          <a:blip r:embed="rId2"/>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0C4BE55C-00E9-163C-A6CE-C0C13F40FD7E}"/>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3. </a:t>
            </a:r>
            <a:r>
              <a:rPr lang="en-US" sz="2700" b="1" dirty="0" err="1">
                <a:solidFill>
                  <a:srgbClr val="161616"/>
                </a:solidFill>
                <a:latin typeface="Arial"/>
              </a:rPr>
              <a:t>Modèles</a:t>
            </a:r>
            <a:r>
              <a:rPr lang="en-US" sz="2700" b="1" dirty="0">
                <a:solidFill>
                  <a:srgbClr val="161616"/>
                </a:solidFill>
                <a:latin typeface="Arial"/>
              </a:rPr>
              <a:t> de recherche </a:t>
            </a:r>
            <a:r>
              <a:rPr lang="en-US" sz="2700" b="1" dirty="0" err="1">
                <a:solidFill>
                  <a:srgbClr val="161616"/>
                </a:solidFill>
                <a:latin typeface="Arial"/>
              </a:rPr>
              <a:t>d’Information</a:t>
            </a:r>
            <a:endParaRPr lang="en-US" sz="2700" b="1" dirty="0">
              <a:solidFill>
                <a:srgbClr val="161616"/>
              </a:solidFill>
              <a:latin typeface="Arial"/>
            </a:endParaRPr>
          </a:p>
        </p:txBody>
      </p:sp>
      <p:sp>
        <p:nvSpPr>
          <p:cNvPr id="4" name="Espace réservé du contenu 2">
            <a:extLst>
              <a:ext uri="{FF2B5EF4-FFF2-40B4-BE49-F238E27FC236}">
                <a16:creationId xmlns:a16="http://schemas.microsoft.com/office/drawing/2014/main" id="{87B99FF2-7311-A7E3-82E4-90C0C5EB814D}"/>
              </a:ext>
            </a:extLst>
          </p:cNvPr>
          <p:cNvSpPr txBox="1">
            <a:spLocks/>
          </p:cNvSpPr>
          <p:nvPr/>
        </p:nvSpPr>
        <p:spPr bwMode="auto">
          <a:xfrm>
            <a:off x="389337" y="1543038"/>
            <a:ext cx="9910661" cy="4298269"/>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algn="l" rtl="0" eaLnBrk="0" fontAlgn="base" hangingPunct="0">
              <a:spcBef>
                <a:spcPct val="20000"/>
              </a:spcBef>
              <a:spcAft>
                <a:spcPct val="0"/>
              </a:spcAft>
              <a:buClr>
                <a:srgbClr val="000083"/>
              </a:buClr>
              <a:buSzPct val="199000"/>
              <a:buFont typeface="Arial" charset="0"/>
              <a:buChar char="•"/>
              <a:defRPr sz="2800">
                <a:solidFill>
                  <a:schemeClr val="tx1"/>
                </a:solidFill>
                <a:latin typeface="LM Sans 17 Regular"/>
                <a:ea typeface="ＭＳ Ｐゴシック" charset="0"/>
                <a:cs typeface="LM Sans 17 Regular"/>
              </a:defRPr>
            </a:lvl1pPr>
            <a:lvl2pPr marL="742950" indent="-285750" algn="l" rtl="0" eaLnBrk="0" fontAlgn="base" hangingPunct="0">
              <a:spcBef>
                <a:spcPct val="20000"/>
              </a:spcBef>
              <a:spcAft>
                <a:spcPct val="0"/>
              </a:spcAft>
              <a:buClr>
                <a:srgbClr val="00CC00"/>
              </a:buClr>
              <a:buChar char="–"/>
              <a:defRPr sz="2600">
                <a:solidFill>
                  <a:srgbClr val="333399"/>
                </a:solidFill>
                <a:latin typeface="LM Sans 17 Regular"/>
                <a:ea typeface="ＭＳ Ｐゴシック" charset="0"/>
                <a:cs typeface="LM Sans 17 Regular"/>
              </a:defRPr>
            </a:lvl2pPr>
            <a:lvl3pPr marL="1143000" indent="-228600" algn="l" rtl="0" eaLnBrk="0" fontAlgn="base" hangingPunct="0">
              <a:spcBef>
                <a:spcPct val="20000"/>
              </a:spcBef>
              <a:spcAft>
                <a:spcPct val="0"/>
              </a:spcAft>
              <a:buClr>
                <a:srgbClr val="3333CC"/>
              </a:buClr>
              <a:buChar char="•"/>
              <a:defRPr sz="2400">
                <a:solidFill>
                  <a:srgbClr val="006600"/>
                </a:solidFill>
                <a:latin typeface="LM Sans 17 Regular"/>
                <a:ea typeface="ＭＳ Ｐゴシック" charset="0"/>
                <a:cs typeface="LM Sans 17 Regular"/>
              </a:defRPr>
            </a:lvl3pPr>
            <a:lvl4pPr marL="1600200" indent="-228600" algn="l" rtl="0" eaLnBrk="0" fontAlgn="base" hangingPunct="0">
              <a:spcBef>
                <a:spcPct val="20000"/>
              </a:spcBef>
              <a:spcAft>
                <a:spcPct val="0"/>
              </a:spcAft>
              <a:buClr>
                <a:srgbClr val="3333CC"/>
              </a:buClr>
              <a:buChar char="–"/>
              <a:defRPr sz="2000">
                <a:solidFill>
                  <a:schemeClr val="tx1"/>
                </a:solidFill>
                <a:latin typeface="LM Sans 17 Regular"/>
                <a:ea typeface="ＭＳ Ｐゴシック" charset="0"/>
                <a:cs typeface="LM Sans 17 Regular"/>
              </a:defRPr>
            </a:lvl4pPr>
            <a:lvl5pPr marL="2057400" indent="-228600" algn="l" rtl="0" eaLnBrk="0" fontAlgn="base" hangingPunct="0">
              <a:spcBef>
                <a:spcPct val="20000"/>
              </a:spcBef>
              <a:spcAft>
                <a:spcPct val="0"/>
              </a:spcAft>
              <a:buClr>
                <a:srgbClr val="3333CC"/>
              </a:buClr>
              <a:buChar char="»"/>
              <a:defRPr sz="2000">
                <a:solidFill>
                  <a:srgbClr val="0000CC"/>
                </a:solidFill>
                <a:latin typeface="LM Sans 17 Regular"/>
                <a:ea typeface="ＭＳ Ｐゴシック" charset="0"/>
                <a:cs typeface="LM Sans 17 Regular"/>
              </a:defRPr>
            </a:lvl5pPr>
            <a:lvl6pPr marL="2514600" indent="-228600" algn="l" rtl="0" eaLnBrk="1" fontAlgn="base" hangingPunct="1">
              <a:spcBef>
                <a:spcPct val="20000"/>
              </a:spcBef>
              <a:spcAft>
                <a:spcPct val="0"/>
              </a:spcAft>
              <a:buClr>
                <a:srgbClr val="3333CC"/>
              </a:buClr>
              <a:buChar char="»"/>
              <a:defRPr sz="2000">
                <a:solidFill>
                  <a:srgbClr val="0000CC"/>
                </a:solidFill>
                <a:latin typeface="+mn-lt"/>
              </a:defRPr>
            </a:lvl6pPr>
            <a:lvl7pPr marL="2971800" indent="-228600" algn="l" rtl="0" eaLnBrk="1" fontAlgn="base" hangingPunct="1">
              <a:spcBef>
                <a:spcPct val="20000"/>
              </a:spcBef>
              <a:spcAft>
                <a:spcPct val="0"/>
              </a:spcAft>
              <a:buClr>
                <a:srgbClr val="3333CC"/>
              </a:buClr>
              <a:buChar char="»"/>
              <a:defRPr sz="2000">
                <a:solidFill>
                  <a:srgbClr val="0000CC"/>
                </a:solidFill>
                <a:latin typeface="+mn-lt"/>
              </a:defRPr>
            </a:lvl7pPr>
            <a:lvl8pPr marL="3429000" indent="-228600" algn="l" rtl="0" eaLnBrk="1" fontAlgn="base" hangingPunct="1">
              <a:spcBef>
                <a:spcPct val="20000"/>
              </a:spcBef>
              <a:spcAft>
                <a:spcPct val="0"/>
              </a:spcAft>
              <a:buClr>
                <a:srgbClr val="3333CC"/>
              </a:buClr>
              <a:buChar char="»"/>
              <a:defRPr sz="2000">
                <a:solidFill>
                  <a:srgbClr val="0000CC"/>
                </a:solidFill>
                <a:latin typeface="+mn-lt"/>
              </a:defRPr>
            </a:lvl8pPr>
            <a:lvl9pPr marL="3886200" indent="-228600" algn="l" rtl="0" eaLnBrk="1" fontAlgn="base" hangingPunct="1">
              <a:spcBef>
                <a:spcPct val="20000"/>
              </a:spcBef>
              <a:spcAft>
                <a:spcPct val="0"/>
              </a:spcAft>
              <a:buClr>
                <a:srgbClr val="3333CC"/>
              </a:buClr>
              <a:buChar char="»"/>
              <a:defRPr sz="2000">
                <a:solidFill>
                  <a:srgbClr val="0000CC"/>
                </a:solidFill>
                <a:latin typeface="+mn-lt"/>
              </a:defRPr>
            </a:lvl9pPr>
          </a:lstStyle>
          <a:p>
            <a:pPr algn="just">
              <a:buFont typeface="Arial"/>
              <a:buChar char="•"/>
              <a:defRPr/>
            </a:pPr>
            <a:r>
              <a:rPr lang="en-US" sz="2500" b="0" i="0" dirty="0">
                <a:latin typeface="Arial" panose="020B0604020202020204" pitchFamily="34" charset="0"/>
                <a:ea typeface="+mn-ea"/>
                <a:cs typeface="Arial" panose="020B0604020202020204" pitchFamily="34" charset="0"/>
              </a:rPr>
              <a:t>Question</a:t>
            </a:r>
            <a:r>
              <a:rPr lang="en-US" sz="2500" dirty="0">
                <a:latin typeface="Arial" panose="020B0604020202020204" pitchFamily="34" charset="0"/>
                <a:ea typeface="+mn-ea"/>
                <a:cs typeface="Arial" panose="020B0604020202020204" pitchFamily="34" charset="0"/>
              </a:rPr>
              <a:t>: What is an IR model?</a:t>
            </a:r>
            <a:endParaRPr lang="en-US" sz="2500" b="0" i="0" dirty="0">
              <a:latin typeface="Arial" panose="020B0604020202020204" pitchFamily="34" charset="0"/>
              <a:ea typeface="+mn-ea"/>
              <a:cs typeface="Arial" panose="020B0604020202020204" pitchFamily="34" charset="0"/>
            </a:endParaRPr>
          </a:p>
          <a:p>
            <a:pPr lvl="1" algn="just">
              <a:defRPr/>
            </a:pPr>
            <a:r>
              <a:rPr lang="en-US" sz="2500" dirty="0">
                <a:solidFill>
                  <a:schemeClr val="tx1"/>
                </a:solidFill>
                <a:latin typeface="Arial" panose="020B0604020202020204" pitchFamily="34" charset="0"/>
                <a:cs typeface="Arial" panose="020B0604020202020204" pitchFamily="34" charset="0"/>
              </a:rPr>
              <a:t>Un </a:t>
            </a:r>
            <a:r>
              <a:rPr lang="en-US" sz="2500" dirty="0" err="1">
                <a:solidFill>
                  <a:schemeClr val="tx1"/>
                </a:solidFill>
                <a:latin typeface="Arial" panose="020B0604020202020204" pitchFamily="34" charset="0"/>
                <a:cs typeface="Arial" panose="020B0604020202020204" pitchFamily="34" charset="0"/>
              </a:rPr>
              <a:t>modèle</a:t>
            </a:r>
            <a:r>
              <a:rPr lang="en-US" sz="2500" dirty="0">
                <a:solidFill>
                  <a:schemeClr val="tx1"/>
                </a:solidFill>
                <a:latin typeface="Arial" panose="020B0604020202020204" pitchFamily="34" charset="0"/>
                <a:cs typeface="Arial" panose="020B0604020202020204" pitchFamily="34" charset="0"/>
              </a:rPr>
              <a:t> </a:t>
            </a:r>
            <a:r>
              <a:rPr lang="en-US" sz="2500" dirty="0" err="1">
                <a:solidFill>
                  <a:schemeClr val="tx1"/>
                </a:solidFill>
                <a:latin typeface="Arial" panose="020B0604020202020204" pitchFamily="34" charset="0"/>
                <a:cs typeface="Arial" panose="020B0604020202020204" pitchFamily="34" charset="0"/>
              </a:rPr>
              <a:t>est</a:t>
            </a:r>
            <a:r>
              <a:rPr lang="en-US" sz="2500" dirty="0">
                <a:solidFill>
                  <a:schemeClr val="tx1"/>
                </a:solidFill>
                <a:latin typeface="Arial" panose="020B0604020202020204" pitchFamily="34" charset="0"/>
                <a:cs typeface="Arial" panose="020B0604020202020204" pitchFamily="34" charset="0"/>
              </a:rPr>
              <a:t> </a:t>
            </a:r>
            <a:r>
              <a:rPr lang="en-US" sz="2500" dirty="0" err="1">
                <a:solidFill>
                  <a:schemeClr val="tx1"/>
                </a:solidFill>
                <a:latin typeface="Arial" panose="020B0604020202020204" pitchFamily="34" charset="0"/>
                <a:cs typeface="Arial" panose="020B0604020202020204" pitchFamily="34" charset="0"/>
              </a:rPr>
              <a:t>une</a:t>
            </a:r>
            <a:r>
              <a:rPr lang="en-US" sz="2500" dirty="0">
                <a:solidFill>
                  <a:schemeClr val="tx1"/>
                </a:solidFill>
                <a:latin typeface="Arial" panose="020B0604020202020204" pitchFamily="34" charset="0"/>
                <a:cs typeface="Arial" panose="020B0604020202020204" pitchFamily="34" charset="0"/>
              </a:rPr>
              <a:t> abstraction d’un process (here Information retrieval)</a:t>
            </a:r>
          </a:p>
          <a:p>
            <a:pPr lvl="1" algn="just">
              <a:defRPr/>
            </a:pPr>
            <a:r>
              <a:rPr lang="en-US" sz="2500" dirty="0">
                <a:solidFill>
                  <a:schemeClr val="tx1"/>
                </a:solidFill>
                <a:latin typeface="Arial" panose="020B0604020202020204" pitchFamily="34" charset="0"/>
                <a:cs typeface="Arial" panose="020B0604020202020204" pitchFamily="34" charset="0"/>
              </a:rPr>
              <a:t>Les </a:t>
            </a:r>
            <a:r>
              <a:rPr lang="en-US" sz="2500" dirty="0" err="1">
                <a:solidFill>
                  <a:schemeClr val="tx1"/>
                </a:solidFill>
                <a:latin typeface="Arial" panose="020B0604020202020204" pitchFamily="34" charset="0"/>
                <a:cs typeface="Arial" panose="020B0604020202020204" pitchFamily="34" charset="0"/>
              </a:rPr>
              <a:t>modèles</a:t>
            </a:r>
            <a:r>
              <a:rPr lang="en-US" sz="2500" dirty="0">
                <a:solidFill>
                  <a:schemeClr val="tx1"/>
                </a:solidFill>
                <a:latin typeface="Arial" panose="020B0604020202020204" pitchFamily="34" charset="0"/>
                <a:cs typeface="Arial" panose="020B0604020202020204" pitchFamily="34" charset="0"/>
              </a:rPr>
              <a:t> </a:t>
            </a:r>
            <a:r>
              <a:rPr lang="en-US" sz="2500" dirty="0" err="1">
                <a:solidFill>
                  <a:schemeClr val="tx1"/>
                </a:solidFill>
                <a:latin typeface="Arial" panose="020B0604020202020204" pitchFamily="34" charset="0"/>
                <a:cs typeface="Arial" panose="020B0604020202020204" pitchFamily="34" charset="0"/>
              </a:rPr>
              <a:t>mathématiques</a:t>
            </a:r>
            <a:r>
              <a:rPr lang="en-US" sz="2500" dirty="0">
                <a:solidFill>
                  <a:schemeClr val="tx1"/>
                </a:solidFill>
                <a:latin typeface="Arial" panose="020B0604020202020204" pitchFamily="34" charset="0"/>
                <a:cs typeface="Arial" panose="020B0604020202020204" pitchFamily="34" charset="0"/>
              </a:rPr>
              <a:t> </a:t>
            </a:r>
            <a:r>
              <a:rPr lang="en-US" sz="2500" dirty="0" err="1">
                <a:solidFill>
                  <a:schemeClr val="tx1"/>
                </a:solidFill>
                <a:latin typeface="Arial" panose="020B0604020202020204" pitchFamily="34" charset="0"/>
                <a:cs typeface="Arial" panose="020B0604020202020204" pitchFamily="34" charset="0"/>
              </a:rPr>
              <a:t>sont</a:t>
            </a:r>
            <a:r>
              <a:rPr lang="en-US" sz="2500" dirty="0">
                <a:solidFill>
                  <a:schemeClr val="tx1"/>
                </a:solidFill>
                <a:latin typeface="Arial" panose="020B0604020202020204" pitchFamily="34" charset="0"/>
                <a:cs typeface="Arial" panose="020B0604020202020204" pitchFamily="34" charset="0"/>
              </a:rPr>
              <a:t> </a:t>
            </a:r>
            <a:r>
              <a:rPr lang="en-US" sz="2500" dirty="0" err="1">
                <a:solidFill>
                  <a:schemeClr val="tx1"/>
                </a:solidFill>
                <a:latin typeface="Arial" panose="020B0604020202020204" pitchFamily="34" charset="0"/>
                <a:cs typeface="Arial" panose="020B0604020202020204" pitchFamily="34" charset="0"/>
              </a:rPr>
              <a:t>souvent</a:t>
            </a:r>
            <a:r>
              <a:rPr lang="en-US" sz="2500" dirty="0">
                <a:solidFill>
                  <a:schemeClr val="tx1"/>
                </a:solidFill>
                <a:latin typeface="Arial" panose="020B0604020202020204" pitchFamily="34" charset="0"/>
                <a:cs typeface="Arial" panose="020B0604020202020204" pitchFamily="34" charset="0"/>
              </a:rPr>
              <a:t> </a:t>
            </a:r>
            <a:r>
              <a:rPr lang="en-US" sz="2500" dirty="0" err="1">
                <a:solidFill>
                  <a:schemeClr val="tx1"/>
                </a:solidFill>
                <a:latin typeface="Arial" panose="020B0604020202020204" pitchFamily="34" charset="0"/>
                <a:cs typeface="Arial" panose="020B0604020202020204" pitchFamily="34" charset="0"/>
              </a:rPr>
              <a:t>utilisés</a:t>
            </a:r>
            <a:r>
              <a:rPr lang="en-US" sz="2500" dirty="0">
                <a:solidFill>
                  <a:schemeClr val="tx1"/>
                </a:solidFill>
                <a:latin typeface="Arial" panose="020B0604020202020204" pitchFamily="34" charset="0"/>
                <a:cs typeface="Arial" panose="020B0604020202020204" pitchFamily="34" charset="0"/>
              </a:rPr>
              <a:t> pour</a:t>
            </a:r>
          </a:p>
          <a:p>
            <a:pPr lvl="2" algn="just">
              <a:defRPr/>
            </a:pPr>
            <a:r>
              <a:rPr lang="en-US" sz="2300" dirty="0" err="1">
                <a:solidFill>
                  <a:srgbClr val="002060"/>
                </a:solidFill>
                <a:latin typeface="Arial" panose="020B0604020202020204" pitchFamily="34" charset="0"/>
                <a:cs typeface="Arial" panose="020B0604020202020204" pitchFamily="34" charset="0"/>
              </a:rPr>
              <a:t>Formaliser</a:t>
            </a:r>
            <a:r>
              <a:rPr lang="en-US" sz="2300" dirty="0">
                <a:solidFill>
                  <a:srgbClr val="002060"/>
                </a:solidFill>
                <a:latin typeface="Arial" panose="020B0604020202020204" pitchFamily="34" charset="0"/>
                <a:cs typeface="Arial" panose="020B0604020202020204" pitchFamily="34" charset="0"/>
              </a:rPr>
              <a:t> les </a:t>
            </a:r>
            <a:r>
              <a:rPr lang="en-US" sz="2300" dirty="0" err="1">
                <a:solidFill>
                  <a:srgbClr val="002060"/>
                </a:solidFill>
                <a:latin typeface="Arial" panose="020B0604020202020204" pitchFamily="34" charset="0"/>
                <a:cs typeface="Arial" panose="020B0604020202020204" pitchFamily="34" charset="0"/>
              </a:rPr>
              <a:t>propriétés</a:t>
            </a:r>
            <a:r>
              <a:rPr lang="en-US" sz="2300" dirty="0">
                <a:solidFill>
                  <a:srgbClr val="002060"/>
                </a:solidFill>
                <a:latin typeface="Arial" panose="020B0604020202020204" pitchFamily="34" charset="0"/>
                <a:cs typeface="Arial" panose="020B0604020202020204" pitchFamily="34" charset="0"/>
              </a:rPr>
              <a:t> </a:t>
            </a:r>
            <a:r>
              <a:rPr lang="en-US" sz="2300" dirty="0" err="1">
                <a:solidFill>
                  <a:srgbClr val="002060"/>
                </a:solidFill>
                <a:latin typeface="Arial" panose="020B0604020202020204" pitchFamily="34" charset="0"/>
                <a:cs typeface="Arial" panose="020B0604020202020204" pitchFamily="34" charset="0"/>
              </a:rPr>
              <a:t>dudit</a:t>
            </a:r>
            <a:r>
              <a:rPr lang="en-US" sz="2300" dirty="0">
                <a:solidFill>
                  <a:srgbClr val="002060"/>
                </a:solidFill>
                <a:latin typeface="Arial" panose="020B0604020202020204" pitchFamily="34" charset="0"/>
                <a:cs typeface="Arial" panose="020B0604020202020204" pitchFamily="34" charset="0"/>
              </a:rPr>
              <a:t> process (collection, documents, information need, …),</a:t>
            </a:r>
          </a:p>
          <a:p>
            <a:pPr lvl="2" algn="just">
              <a:defRPr/>
            </a:pPr>
            <a:r>
              <a:rPr lang="en-US" sz="2300" dirty="0" err="1">
                <a:solidFill>
                  <a:srgbClr val="002060"/>
                </a:solidFill>
                <a:latin typeface="Arial" panose="020B0604020202020204" pitchFamily="34" charset="0"/>
                <a:cs typeface="Arial" panose="020B0604020202020204" pitchFamily="34" charset="0"/>
              </a:rPr>
              <a:t>Ressortir</a:t>
            </a:r>
            <a:r>
              <a:rPr lang="en-US" sz="2300" dirty="0">
                <a:solidFill>
                  <a:srgbClr val="002060"/>
                </a:solidFill>
                <a:latin typeface="Arial" panose="020B0604020202020204" pitchFamily="34" charset="0"/>
                <a:cs typeface="Arial" panose="020B0604020202020204" pitchFamily="34" charset="0"/>
              </a:rPr>
              <a:t> des conclusions (document relevance), faire des predictions, etc.</a:t>
            </a:r>
          </a:p>
          <a:p>
            <a:pPr marL="457200" lvl="1" indent="0" algn="just">
              <a:buNone/>
              <a:defRPr/>
            </a:pPr>
            <a:endParaRPr lang="en-US" sz="2500" dirty="0">
              <a:solidFill>
                <a:srgbClr val="002060"/>
              </a:solidFill>
              <a:latin typeface="Arial" panose="020B0604020202020204" pitchFamily="34" charset="0"/>
              <a:cs typeface="Arial" panose="020B0604020202020204" pitchFamily="34" charset="0"/>
            </a:endParaRPr>
          </a:p>
          <a:p>
            <a:pPr lvl="1" algn="just">
              <a:defRPr/>
            </a:pPr>
            <a:r>
              <a:rPr lang="en-US" sz="2500" dirty="0">
                <a:solidFill>
                  <a:schemeClr val="tx1"/>
                </a:solidFill>
                <a:latin typeface="Arial" panose="020B0604020202020204" pitchFamily="34" charset="0"/>
                <a:cs typeface="Arial" panose="020B0604020202020204" pitchFamily="34" charset="0"/>
              </a:rPr>
              <a:t>Conclusions </a:t>
            </a:r>
            <a:r>
              <a:rPr lang="en-US" sz="2500" dirty="0" err="1">
                <a:solidFill>
                  <a:schemeClr val="tx1"/>
                </a:solidFill>
                <a:latin typeface="Arial" panose="020B0604020202020204" pitchFamily="34" charset="0"/>
                <a:cs typeface="Arial" panose="020B0604020202020204" pitchFamily="34" charset="0"/>
              </a:rPr>
              <a:t>émanant</a:t>
            </a:r>
            <a:r>
              <a:rPr lang="en-US" sz="2500" dirty="0">
                <a:solidFill>
                  <a:schemeClr val="tx1"/>
                </a:solidFill>
                <a:latin typeface="Arial" panose="020B0604020202020204" pitchFamily="34" charset="0"/>
                <a:cs typeface="Arial" panose="020B0604020202020204" pitchFamily="34" charset="0"/>
              </a:rPr>
              <a:t> d’un </a:t>
            </a:r>
            <a:r>
              <a:rPr lang="en-US" sz="2500" dirty="0" err="1">
                <a:solidFill>
                  <a:schemeClr val="tx1"/>
                </a:solidFill>
                <a:latin typeface="Arial" panose="020B0604020202020204" pitchFamily="34" charset="0"/>
                <a:cs typeface="Arial" panose="020B0604020202020204" pitchFamily="34" charset="0"/>
              </a:rPr>
              <a:t>modèle</a:t>
            </a:r>
            <a:r>
              <a:rPr lang="en-US" sz="2500" dirty="0">
                <a:solidFill>
                  <a:schemeClr val="tx1"/>
                </a:solidFill>
                <a:latin typeface="Arial" panose="020B0604020202020204" pitchFamily="34" charset="0"/>
                <a:cs typeface="Arial" panose="020B0604020202020204" pitchFamily="34" charset="0"/>
              </a:rPr>
              <a:t> </a:t>
            </a:r>
            <a:r>
              <a:rPr lang="en-US" sz="2500" dirty="0" err="1">
                <a:solidFill>
                  <a:schemeClr val="tx1"/>
                </a:solidFill>
                <a:latin typeface="Arial" panose="020B0604020202020204" pitchFamily="34" charset="0"/>
                <a:cs typeface="Arial" panose="020B0604020202020204" pitchFamily="34" charset="0"/>
              </a:rPr>
              <a:t>dépendent</a:t>
            </a:r>
            <a:r>
              <a:rPr lang="en-US" sz="2500" dirty="0">
                <a:solidFill>
                  <a:schemeClr val="tx1"/>
                </a:solidFill>
                <a:latin typeface="Arial" panose="020B0604020202020204" pitchFamily="34" charset="0"/>
                <a:cs typeface="Arial" panose="020B0604020202020204" pitchFamily="34" charset="0"/>
              </a:rPr>
              <a:t> de </a:t>
            </a:r>
            <a:r>
              <a:rPr lang="en-US" sz="2500" dirty="0" err="1">
                <a:solidFill>
                  <a:schemeClr val="tx1"/>
                </a:solidFill>
                <a:latin typeface="Arial" panose="020B0604020202020204" pitchFamily="34" charset="0"/>
                <a:cs typeface="Arial" panose="020B0604020202020204" pitchFamily="34" charset="0"/>
              </a:rPr>
              <a:t>sa</a:t>
            </a:r>
            <a:r>
              <a:rPr lang="en-US" sz="2500" dirty="0">
                <a:solidFill>
                  <a:schemeClr val="tx1"/>
                </a:solidFill>
                <a:latin typeface="Arial" panose="020B0604020202020204" pitchFamily="34" charset="0"/>
                <a:cs typeface="Arial" panose="020B0604020202020204" pitchFamily="34" charset="0"/>
              </a:rPr>
              <a:t> </a:t>
            </a:r>
            <a:r>
              <a:rPr lang="en-US" sz="2500" dirty="0" err="1">
                <a:solidFill>
                  <a:schemeClr val="tx1"/>
                </a:solidFill>
                <a:latin typeface="Arial" panose="020B0604020202020204" pitchFamily="34" charset="0"/>
                <a:cs typeface="Arial" panose="020B0604020202020204" pitchFamily="34" charset="0"/>
              </a:rPr>
              <a:t>qualité</a:t>
            </a:r>
            <a:endParaRPr lang="en-US" sz="2500" dirty="0">
              <a:solidFill>
                <a:schemeClr val="tx1"/>
              </a:solidFill>
              <a:latin typeface="Arial" panose="020B0604020202020204" pitchFamily="34" charset="0"/>
              <a:cs typeface="Arial" panose="020B0604020202020204" pitchFamily="34" charset="0"/>
            </a:endParaRPr>
          </a:p>
          <a:p>
            <a:pPr lvl="1">
              <a:defRPr/>
            </a:pPr>
            <a:endParaRPr lang="en-US" sz="2500"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6699621"/>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16952BE-3F37-4590-7BFF-AD658D83CDC1}"/>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D5BCCBFB-BF22-DF65-24E7-FBA78C722F97}"/>
              </a:ext>
            </a:extLst>
          </p:cNvPr>
          <p:cNvPicPr>
            <a:picLocks noChangeAspect="1"/>
          </p:cNvPicPr>
          <p:nvPr/>
        </p:nvPicPr>
        <p:blipFill>
          <a:blip r:embed="rId2"/>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9A056098-16F1-6381-115A-55C08E0B648C}"/>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3. </a:t>
            </a:r>
            <a:r>
              <a:rPr lang="en-US" sz="2700" b="1" dirty="0" err="1">
                <a:solidFill>
                  <a:srgbClr val="161616"/>
                </a:solidFill>
                <a:latin typeface="Arial"/>
              </a:rPr>
              <a:t>Modèles</a:t>
            </a:r>
            <a:r>
              <a:rPr lang="en-US" sz="2700" b="1" dirty="0">
                <a:solidFill>
                  <a:srgbClr val="161616"/>
                </a:solidFill>
                <a:latin typeface="Arial"/>
              </a:rPr>
              <a:t> de recherche </a:t>
            </a:r>
            <a:r>
              <a:rPr lang="en-US" sz="2700" b="1" dirty="0" err="1">
                <a:solidFill>
                  <a:srgbClr val="161616"/>
                </a:solidFill>
                <a:latin typeface="Arial"/>
              </a:rPr>
              <a:t>d’Information</a:t>
            </a:r>
            <a:endParaRPr lang="en-US" sz="2700" b="1" dirty="0">
              <a:solidFill>
                <a:srgbClr val="161616"/>
              </a:solidFill>
              <a:latin typeface="Arial"/>
            </a:endParaRPr>
          </a:p>
        </p:txBody>
      </p:sp>
      <p:sp>
        <p:nvSpPr>
          <p:cNvPr id="4" name="Espace réservé du contenu 2">
            <a:extLst>
              <a:ext uri="{FF2B5EF4-FFF2-40B4-BE49-F238E27FC236}">
                <a16:creationId xmlns:a16="http://schemas.microsoft.com/office/drawing/2014/main" id="{1203EC08-4519-B2E6-D19D-CD8535EADEEA}"/>
              </a:ext>
            </a:extLst>
          </p:cNvPr>
          <p:cNvSpPr txBox="1">
            <a:spLocks/>
          </p:cNvSpPr>
          <p:nvPr/>
        </p:nvSpPr>
        <p:spPr bwMode="auto">
          <a:xfrm>
            <a:off x="208715" y="1192023"/>
            <a:ext cx="9910661" cy="4298269"/>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algn="l" rtl="0" eaLnBrk="0" fontAlgn="base" hangingPunct="0">
              <a:spcBef>
                <a:spcPct val="20000"/>
              </a:spcBef>
              <a:spcAft>
                <a:spcPct val="0"/>
              </a:spcAft>
              <a:buClr>
                <a:srgbClr val="000083"/>
              </a:buClr>
              <a:buSzPct val="199000"/>
              <a:buFont typeface="Arial" charset="0"/>
              <a:buChar char="•"/>
              <a:defRPr sz="2800">
                <a:solidFill>
                  <a:schemeClr val="tx1"/>
                </a:solidFill>
                <a:latin typeface="LM Sans 17 Regular"/>
                <a:ea typeface="ＭＳ Ｐゴシック" charset="0"/>
                <a:cs typeface="LM Sans 17 Regular"/>
              </a:defRPr>
            </a:lvl1pPr>
            <a:lvl2pPr marL="742950" indent="-285750" algn="l" rtl="0" eaLnBrk="0" fontAlgn="base" hangingPunct="0">
              <a:spcBef>
                <a:spcPct val="20000"/>
              </a:spcBef>
              <a:spcAft>
                <a:spcPct val="0"/>
              </a:spcAft>
              <a:buClr>
                <a:srgbClr val="00CC00"/>
              </a:buClr>
              <a:buChar char="–"/>
              <a:defRPr sz="2600">
                <a:solidFill>
                  <a:srgbClr val="333399"/>
                </a:solidFill>
                <a:latin typeface="LM Sans 17 Regular"/>
                <a:ea typeface="ＭＳ Ｐゴシック" charset="0"/>
                <a:cs typeface="LM Sans 17 Regular"/>
              </a:defRPr>
            </a:lvl2pPr>
            <a:lvl3pPr marL="1143000" indent="-228600" algn="l" rtl="0" eaLnBrk="0" fontAlgn="base" hangingPunct="0">
              <a:spcBef>
                <a:spcPct val="20000"/>
              </a:spcBef>
              <a:spcAft>
                <a:spcPct val="0"/>
              </a:spcAft>
              <a:buClr>
                <a:srgbClr val="3333CC"/>
              </a:buClr>
              <a:buChar char="•"/>
              <a:defRPr sz="2400">
                <a:solidFill>
                  <a:srgbClr val="006600"/>
                </a:solidFill>
                <a:latin typeface="LM Sans 17 Regular"/>
                <a:ea typeface="ＭＳ Ｐゴシック" charset="0"/>
                <a:cs typeface="LM Sans 17 Regular"/>
              </a:defRPr>
            </a:lvl3pPr>
            <a:lvl4pPr marL="1600200" indent="-228600" algn="l" rtl="0" eaLnBrk="0" fontAlgn="base" hangingPunct="0">
              <a:spcBef>
                <a:spcPct val="20000"/>
              </a:spcBef>
              <a:spcAft>
                <a:spcPct val="0"/>
              </a:spcAft>
              <a:buClr>
                <a:srgbClr val="3333CC"/>
              </a:buClr>
              <a:buChar char="–"/>
              <a:defRPr sz="2000">
                <a:solidFill>
                  <a:schemeClr val="tx1"/>
                </a:solidFill>
                <a:latin typeface="LM Sans 17 Regular"/>
                <a:ea typeface="ＭＳ Ｐゴシック" charset="0"/>
                <a:cs typeface="LM Sans 17 Regular"/>
              </a:defRPr>
            </a:lvl4pPr>
            <a:lvl5pPr marL="2057400" indent="-228600" algn="l" rtl="0" eaLnBrk="0" fontAlgn="base" hangingPunct="0">
              <a:spcBef>
                <a:spcPct val="20000"/>
              </a:spcBef>
              <a:spcAft>
                <a:spcPct val="0"/>
              </a:spcAft>
              <a:buClr>
                <a:srgbClr val="3333CC"/>
              </a:buClr>
              <a:buChar char="»"/>
              <a:defRPr sz="2000">
                <a:solidFill>
                  <a:srgbClr val="0000CC"/>
                </a:solidFill>
                <a:latin typeface="LM Sans 17 Regular"/>
                <a:ea typeface="ＭＳ Ｐゴシック" charset="0"/>
                <a:cs typeface="LM Sans 17 Regular"/>
              </a:defRPr>
            </a:lvl5pPr>
            <a:lvl6pPr marL="2514600" indent="-228600" algn="l" rtl="0" eaLnBrk="1" fontAlgn="base" hangingPunct="1">
              <a:spcBef>
                <a:spcPct val="20000"/>
              </a:spcBef>
              <a:spcAft>
                <a:spcPct val="0"/>
              </a:spcAft>
              <a:buClr>
                <a:srgbClr val="3333CC"/>
              </a:buClr>
              <a:buChar char="»"/>
              <a:defRPr sz="2000">
                <a:solidFill>
                  <a:srgbClr val="0000CC"/>
                </a:solidFill>
                <a:latin typeface="+mn-lt"/>
              </a:defRPr>
            </a:lvl6pPr>
            <a:lvl7pPr marL="2971800" indent="-228600" algn="l" rtl="0" eaLnBrk="1" fontAlgn="base" hangingPunct="1">
              <a:spcBef>
                <a:spcPct val="20000"/>
              </a:spcBef>
              <a:spcAft>
                <a:spcPct val="0"/>
              </a:spcAft>
              <a:buClr>
                <a:srgbClr val="3333CC"/>
              </a:buClr>
              <a:buChar char="»"/>
              <a:defRPr sz="2000">
                <a:solidFill>
                  <a:srgbClr val="0000CC"/>
                </a:solidFill>
                <a:latin typeface="+mn-lt"/>
              </a:defRPr>
            </a:lvl7pPr>
            <a:lvl8pPr marL="3429000" indent="-228600" algn="l" rtl="0" eaLnBrk="1" fontAlgn="base" hangingPunct="1">
              <a:spcBef>
                <a:spcPct val="20000"/>
              </a:spcBef>
              <a:spcAft>
                <a:spcPct val="0"/>
              </a:spcAft>
              <a:buClr>
                <a:srgbClr val="3333CC"/>
              </a:buClr>
              <a:buChar char="»"/>
              <a:defRPr sz="2000">
                <a:solidFill>
                  <a:srgbClr val="0000CC"/>
                </a:solidFill>
                <a:latin typeface="+mn-lt"/>
              </a:defRPr>
            </a:lvl8pPr>
            <a:lvl9pPr marL="3886200" indent="-228600" algn="l" rtl="0" eaLnBrk="1" fontAlgn="base" hangingPunct="1">
              <a:spcBef>
                <a:spcPct val="20000"/>
              </a:spcBef>
              <a:spcAft>
                <a:spcPct val="0"/>
              </a:spcAft>
              <a:buClr>
                <a:srgbClr val="3333CC"/>
              </a:buClr>
              <a:buChar char="»"/>
              <a:defRPr sz="2000">
                <a:solidFill>
                  <a:srgbClr val="0000CC"/>
                </a:solidFill>
                <a:latin typeface="+mn-lt"/>
              </a:defRPr>
            </a:lvl9pPr>
          </a:lstStyle>
          <a:p>
            <a:pPr lvl="1" algn="just">
              <a:defRPr/>
            </a:pPr>
            <a:r>
              <a:rPr lang="fr-FR" sz="2500" dirty="0">
                <a:solidFill>
                  <a:schemeClr val="tx1"/>
                </a:solidFill>
                <a:latin typeface="Arial" panose="020B0604020202020204" pitchFamily="34" charset="0"/>
                <a:cs typeface="Arial" panose="020B0604020202020204" pitchFamily="34" charset="0"/>
              </a:rPr>
              <a:t>Les modèles IR peuvent décrire</a:t>
            </a:r>
          </a:p>
          <a:p>
            <a:pPr lvl="2" algn="just">
              <a:buFont typeface="Arial" panose="020B0604020202020204" pitchFamily="34" charset="0"/>
              <a:buChar char="•"/>
              <a:defRPr/>
            </a:pPr>
            <a:r>
              <a:rPr lang="fr-FR" sz="2500" b="1" dirty="0">
                <a:solidFill>
                  <a:srgbClr val="002060"/>
                </a:solidFill>
                <a:latin typeface="Arial" panose="020B0604020202020204" pitchFamily="34" charset="0"/>
                <a:cs typeface="Arial" panose="020B0604020202020204" pitchFamily="34" charset="0"/>
              </a:rPr>
              <a:t>Le processus de mesure de la pertinence : </a:t>
            </a:r>
            <a:r>
              <a:rPr lang="fr-FR" sz="2500" dirty="0">
                <a:solidFill>
                  <a:srgbClr val="002060"/>
                </a:solidFill>
                <a:latin typeface="Arial" panose="020B0604020202020204" pitchFamily="34" charset="0"/>
                <a:cs typeface="Arial" panose="020B0604020202020204" pitchFamily="34" charset="0"/>
              </a:rPr>
              <a:t>comment les documents sont sélectionnés et classés</a:t>
            </a:r>
          </a:p>
          <a:p>
            <a:pPr lvl="2" algn="just">
              <a:buFont typeface="Arial" panose="020B0604020202020204" pitchFamily="34" charset="0"/>
              <a:buChar char="•"/>
              <a:defRPr/>
            </a:pPr>
            <a:r>
              <a:rPr lang="fr-FR" sz="2500" b="1" dirty="0">
                <a:solidFill>
                  <a:srgbClr val="002060"/>
                </a:solidFill>
                <a:latin typeface="Arial" panose="020B0604020202020204" pitchFamily="34" charset="0"/>
                <a:cs typeface="Arial" panose="020B0604020202020204" pitchFamily="34" charset="0"/>
              </a:rPr>
              <a:t>L'utilisateur : </a:t>
            </a:r>
            <a:r>
              <a:rPr lang="fr-FR" sz="2500" dirty="0">
                <a:solidFill>
                  <a:srgbClr val="002060"/>
                </a:solidFill>
                <a:latin typeface="Arial" panose="020B0604020202020204" pitchFamily="34" charset="0"/>
                <a:cs typeface="Arial" panose="020B0604020202020204" pitchFamily="34" charset="0"/>
              </a:rPr>
              <a:t>besoin d'information, interaction (clics, vues, historique, …)</a:t>
            </a:r>
          </a:p>
          <a:p>
            <a:pPr lvl="2" algn="just">
              <a:buFont typeface="Arial" panose="020B0604020202020204" pitchFamily="34" charset="0"/>
              <a:buChar char="•"/>
              <a:defRPr/>
            </a:pPr>
            <a:r>
              <a:rPr lang="fr-FR" sz="2500" dirty="0">
                <a:solidFill>
                  <a:srgbClr val="002060"/>
                </a:solidFill>
                <a:latin typeface="Arial" panose="020B0604020202020204" pitchFamily="34" charset="0"/>
                <a:cs typeface="Arial" panose="020B0604020202020204" pitchFamily="34" charset="0"/>
              </a:rPr>
              <a:t>Informations (type, propriétés, …)</a:t>
            </a:r>
          </a:p>
          <a:p>
            <a:pPr marL="914400" lvl="2" indent="0" algn="just">
              <a:buNone/>
              <a:defRPr/>
            </a:pPr>
            <a:endParaRPr lang="fr-FR" sz="2500" dirty="0">
              <a:solidFill>
                <a:srgbClr val="002060"/>
              </a:solidFill>
              <a:latin typeface="Arial" panose="020B0604020202020204" pitchFamily="34" charset="0"/>
              <a:cs typeface="Arial" panose="020B0604020202020204" pitchFamily="34" charset="0"/>
            </a:endParaRPr>
          </a:p>
          <a:p>
            <a:pPr lvl="1" algn="just">
              <a:defRPr/>
            </a:pPr>
            <a:r>
              <a:rPr lang="fr-FR" sz="2500" dirty="0">
                <a:solidFill>
                  <a:schemeClr val="tx1"/>
                </a:solidFill>
                <a:latin typeface="Arial" panose="020B0604020202020204" pitchFamily="34" charset="0"/>
                <a:cs typeface="Arial" panose="020B0604020202020204" pitchFamily="34" charset="0"/>
              </a:rPr>
              <a:t>Les modèles IR manipulent plusieurs variables : requêtes, documents, termes, jugements de pertinence, utilisateurs, …</a:t>
            </a:r>
          </a:p>
          <a:p>
            <a:pPr lvl="1" algn="just">
              <a:defRPr/>
            </a:pPr>
            <a:endParaRPr lang="fr-FR" sz="2500" dirty="0">
              <a:solidFill>
                <a:schemeClr val="tx1"/>
              </a:solidFill>
              <a:latin typeface="Arial" panose="020B0604020202020204" pitchFamily="34" charset="0"/>
              <a:cs typeface="Arial" panose="020B0604020202020204" pitchFamily="34" charset="0"/>
            </a:endParaRPr>
          </a:p>
          <a:p>
            <a:pPr lvl="1" algn="just">
              <a:defRPr/>
            </a:pPr>
            <a:r>
              <a:rPr lang="fr-FR" sz="2500" dirty="0">
                <a:solidFill>
                  <a:schemeClr val="tx1"/>
                </a:solidFill>
                <a:latin typeface="Arial" panose="020B0604020202020204" pitchFamily="34" charset="0"/>
                <a:cs typeface="Arial" panose="020B0604020202020204" pitchFamily="34" charset="0"/>
              </a:rPr>
              <a:t>Les modèles IR sont connus par correspondance : correspondance exacte / meilleure correspondance (approx.,)</a:t>
            </a:r>
            <a:endParaRPr lang="en-US" sz="25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698202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48768" y="682752"/>
            <a:ext cx="10591800" cy="225552"/>
          </a:xfrm>
          <a:prstGeom prst="rect">
            <a:avLst/>
          </a:prstGeom>
        </p:spPr>
      </p:pic>
      <p:sp>
        <p:nvSpPr>
          <p:cNvPr id="4" name="Rectangle 3"/>
          <p:cNvSpPr/>
          <p:nvPr/>
        </p:nvSpPr>
        <p:spPr>
          <a:xfrm>
            <a:off x="445008" y="213360"/>
            <a:ext cx="862584" cy="295656"/>
          </a:xfrm>
          <a:prstGeom prst="rect">
            <a:avLst/>
          </a:prstGeom>
        </p:spPr>
        <p:txBody>
          <a:bodyPr wrap="none" lIns="0" tIns="0" rIns="0" bIns="0">
            <a:noAutofit/>
          </a:bodyPr>
          <a:lstStyle/>
          <a:p>
            <a:pPr indent="0"/>
            <a:r>
              <a:rPr lang="en-US" sz="2700" b="1" dirty="0">
                <a:solidFill>
                  <a:srgbClr val="161616"/>
                </a:solidFill>
                <a:latin typeface="Arial"/>
              </a:rPr>
              <a:t>Hello HELIOS </a:t>
            </a:r>
            <a:r>
              <a:rPr lang="en-CA" sz="2700" b="1" dirty="0">
                <a:solidFill>
                  <a:srgbClr val="161616"/>
                </a:solidFill>
                <a:latin typeface="Arial"/>
              </a:rPr>
              <a:t>!</a:t>
            </a:r>
            <a:endParaRPr lang="en-US" sz="2700" b="1" dirty="0">
              <a:solidFill>
                <a:srgbClr val="161616"/>
              </a:solidFill>
              <a:latin typeface="Arial"/>
            </a:endParaRPr>
          </a:p>
        </p:txBody>
      </p:sp>
      <p:sp>
        <p:nvSpPr>
          <p:cNvPr id="5" name="Rectangle 4"/>
          <p:cNvSpPr/>
          <p:nvPr/>
        </p:nvSpPr>
        <p:spPr>
          <a:xfrm>
            <a:off x="1075944" y="1508760"/>
            <a:ext cx="6284080" cy="3642360"/>
          </a:xfrm>
          <a:prstGeom prst="rect">
            <a:avLst/>
          </a:prstGeom>
        </p:spPr>
        <p:txBody>
          <a:bodyPr lIns="0" tIns="0" rIns="0" bIns="0">
            <a:noAutofit/>
          </a:bodyPr>
          <a:lstStyle/>
          <a:p>
            <a:pPr indent="0" algn="just">
              <a:lnSpc>
                <a:spcPts val="3132"/>
              </a:lnSpc>
            </a:pPr>
            <a:r>
              <a:rPr lang="en-US" sz="2100" b="1" dirty="0">
                <a:latin typeface="Arial"/>
              </a:rPr>
              <a:t>-    M. Sc. Otis MOAMPANDJ</a:t>
            </a:r>
          </a:p>
          <a:p>
            <a:pPr marL="342900" indent="-342900" algn="just">
              <a:lnSpc>
                <a:spcPts val="3132"/>
              </a:lnSpc>
              <a:buFontTx/>
              <a:buChar char="-"/>
            </a:pPr>
            <a:r>
              <a:rPr lang="en-US" sz="1900" dirty="0">
                <a:latin typeface="Arial"/>
              </a:rPr>
              <a:t>Computer Science Engineer (ISDS)</a:t>
            </a:r>
          </a:p>
          <a:p>
            <a:pPr marL="342900" indent="-342900" algn="just">
              <a:lnSpc>
                <a:spcPts val="3132"/>
              </a:lnSpc>
              <a:buFontTx/>
              <a:buChar char="-"/>
            </a:pPr>
            <a:r>
              <a:rPr lang="en-US" sz="1900" dirty="0">
                <a:latin typeface="Arial"/>
              </a:rPr>
              <a:t>Young Officer</a:t>
            </a:r>
          </a:p>
          <a:p>
            <a:pPr indent="0" algn="just">
              <a:lnSpc>
                <a:spcPts val="3132"/>
              </a:lnSpc>
            </a:pPr>
            <a:r>
              <a:rPr lang="en-US" sz="1900" dirty="0">
                <a:latin typeface="Arial"/>
              </a:rPr>
              <a:t>-    Research Interests:</a:t>
            </a:r>
          </a:p>
          <a:p>
            <a:pPr marL="520700" indent="0" algn="just">
              <a:spcAft>
                <a:spcPts val="630"/>
              </a:spcAft>
            </a:pPr>
            <a:r>
              <a:rPr lang="en-US" sz="1700" dirty="0">
                <a:latin typeface="Arial"/>
              </a:rPr>
              <a:t>•    Deep Learning</a:t>
            </a:r>
          </a:p>
          <a:p>
            <a:pPr marL="520700" indent="0" algn="just">
              <a:spcAft>
                <a:spcPts val="1050"/>
              </a:spcAft>
            </a:pPr>
            <a:r>
              <a:rPr lang="en-US" sz="1700" dirty="0">
                <a:latin typeface="Arial"/>
              </a:rPr>
              <a:t>•    Big Data Analytics</a:t>
            </a:r>
          </a:p>
          <a:p>
            <a:pPr marL="520700" algn="just">
              <a:spcAft>
                <a:spcPts val="1050"/>
              </a:spcAft>
            </a:pPr>
            <a:r>
              <a:rPr lang="en-US" sz="1700" dirty="0">
                <a:latin typeface="Arial"/>
              </a:rPr>
              <a:t>•    Information Retrieval</a:t>
            </a:r>
          </a:p>
          <a:p>
            <a:pPr marL="520700" algn="just">
              <a:spcAft>
                <a:spcPts val="1050"/>
              </a:spcAft>
            </a:pPr>
            <a:r>
              <a:rPr lang="en-US" sz="1700" dirty="0">
                <a:latin typeface="Arial"/>
              </a:rPr>
              <a:t>•    Cybersecurity</a:t>
            </a:r>
          </a:p>
          <a:p>
            <a:pPr indent="0" algn="just">
              <a:spcAft>
                <a:spcPts val="1050"/>
              </a:spcAft>
            </a:pPr>
            <a:r>
              <a:rPr lang="en-US" sz="1900" dirty="0">
                <a:latin typeface="Arial"/>
              </a:rPr>
              <a:t>-    Room: Situation Room PC HELIOS</a:t>
            </a:r>
          </a:p>
          <a:p>
            <a:pPr marL="342900" indent="-342900" algn="just">
              <a:spcAft>
                <a:spcPts val="2940"/>
              </a:spcAft>
              <a:buFontTx/>
              <a:buChar char="-"/>
            </a:pPr>
            <a:r>
              <a:rPr lang="en-US" sz="1900" dirty="0" err="1">
                <a:latin typeface="Arial"/>
              </a:rPr>
              <a:t>eMail</a:t>
            </a:r>
            <a:r>
              <a:rPr lang="en-US" sz="1900" dirty="0">
                <a:latin typeface="Arial"/>
              </a:rPr>
              <a:t>: moampandjotis@heliosc4i.cm</a:t>
            </a:r>
          </a:p>
        </p:txBody>
      </p:sp>
      <p:pic>
        <p:nvPicPr>
          <p:cNvPr id="13" name="Image 12">
            <a:extLst>
              <a:ext uri="{FF2B5EF4-FFF2-40B4-BE49-F238E27FC236}">
                <a16:creationId xmlns:a16="http://schemas.microsoft.com/office/drawing/2014/main" id="{094057CC-A5F2-5BED-2E79-D61A0FFAA90E}"/>
              </a:ext>
            </a:extLst>
          </p:cNvPr>
          <p:cNvPicPr>
            <a:picLocks noChangeAspect="1"/>
          </p:cNvPicPr>
          <p:nvPr/>
        </p:nvPicPr>
        <p:blipFill rotWithShape="1">
          <a:blip r:embed="rId3">
            <a:extLst>
              <a:ext uri="{28A0092B-C50C-407E-A947-70E740481C1C}">
                <a14:useLocalDpi xmlns:a14="http://schemas.microsoft.com/office/drawing/2010/main" val="0"/>
              </a:ext>
            </a:extLst>
          </a:blip>
          <a:srcRect l="14648" t="15616" r="14795" b="12158"/>
          <a:stretch/>
        </p:blipFill>
        <p:spPr>
          <a:xfrm>
            <a:off x="6902825" y="1810872"/>
            <a:ext cx="2465294" cy="257464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6E4637D-4214-F07E-3C13-7524E5B29D7D}"/>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4E9DE65D-083E-7BFD-EB75-FBA144F12686}"/>
              </a:ext>
            </a:extLst>
          </p:cNvPr>
          <p:cNvPicPr>
            <a:picLocks noChangeAspect="1"/>
          </p:cNvPicPr>
          <p:nvPr/>
        </p:nvPicPr>
        <p:blipFill>
          <a:blip r:embed="rId2"/>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D9D4EBB1-6BF1-0270-76D9-66868753A901}"/>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3. </a:t>
            </a:r>
            <a:r>
              <a:rPr lang="en-US" sz="2700" b="1" dirty="0" err="1">
                <a:solidFill>
                  <a:srgbClr val="161616"/>
                </a:solidFill>
                <a:latin typeface="Arial"/>
              </a:rPr>
              <a:t>Modèles</a:t>
            </a:r>
            <a:r>
              <a:rPr lang="en-US" sz="2700" b="1" dirty="0">
                <a:solidFill>
                  <a:srgbClr val="161616"/>
                </a:solidFill>
                <a:latin typeface="Arial"/>
              </a:rPr>
              <a:t> de recherche </a:t>
            </a:r>
            <a:r>
              <a:rPr lang="en-US" sz="2700" b="1" dirty="0" err="1">
                <a:solidFill>
                  <a:srgbClr val="161616"/>
                </a:solidFill>
                <a:latin typeface="Arial"/>
              </a:rPr>
              <a:t>d’Information</a:t>
            </a:r>
            <a:endParaRPr lang="en-US" sz="2700" b="1" dirty="0">
              <a:solidFill>
                <a:srgbClr val="161616"/>
              </a:solidFill>
              <a:latin typeface="Arial"/>
            </a:endParaRPr>
          </a:p>
        </p:txBody>
      </p:sp>
      <p:sp>
        <p:nvSpPr>
          <p:cNvPr id="4" name="Espace réservé du contenu 2">
            <a:extLst>
              <a:ext uri="{FF2B5EF4-FFF2-40B4-BE49-F238E27FC236}">
                <a16:creationId xmlns:a16="http://schemas.microsoft.com/office/drawing/2014/main" id="{0FC8AC31-B041-D199-FEDF-0D02A7AA9EDE}"/>
              </a:ext>
            </a:extLst>
          </p:cNvPr>
          <p:cNvSpPr txBox="1">
            <a:spLocks/>
          </p:cNvSpPr>
          <p:nvPr/>
        </p:nvSpPr>
        <p:spPr bwMode="auto">
          <a:xfrm>
            <a:off x="48768" y="1400405"/>
            <a:ext cx="10357685" cy="4298269"/>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algn="l" rtl="0" eaLnBrk="0" fontAlgn="base" hangingPunct="0">
              <a:spcBef>
                <a:spcPct val="20000"/>
              </a:spcBef>
              <a:spcAft>
                <a:spcPct val="0"/>
              </a:spcAft>
              <a:buClr>
                <a:srgbClr val="000083"/>
              </a:buClr>
              <a:buSzPct val="199000"/>
              <a:buFont typeface="Arial" charset="0"/>
              <a:buChar char="•"/>
              <a:defRPr sz="2800">
                <a:solidFill>
                  <a:schemeClr val="tx1"/>
                </a:solidFill>
                <a:latin typeface="LM Sans 17 Regular"/>
                <a:ea typeface="ＭＳ Ｐゴシック" charset="0"/>
                <a:cs typeface="LM Sans 17 Regular"/>
              </a:defRPr>
            </a:lvl1pPr>
            <a:lvl2pPr marL="742950" indent="-285750" algn="l" rtl="0" eaLnBrk="0" fontAlgn="base" hangingPunct="0">
              <a:spcBef>
                <a:spcPct val="20000"/>
              </a:spcBef>
              <a:spcAft>
                <a:spcPct val="0"/>
              </a:spcAft>
              <a:buClr>
                <a:srgbClr val="00CC00"/>
              </a:buClr>
              <a:buChar char="–"/>
              <a:defRPr sz="2600">
                <a:solidFill>
                  <a:srgbClr val="333399"/>
                </a:solidFill>
                <a:latin typeface="LM Sans 17 Regular"/>
                <a:ea typeface="ＭＳ Ｐゴシック" charset="0"/>
                <a:cs typeface="LM Sans 17 Regular"/>
              </a:defRPr>
            </a:lvl2pPr>
            <a:lvl3pPr marL="1143000" indent="-228600" algn="l" rtl="0" eaLnBrk="0" fontAlgn="base" hangingPunct="0">
              <a:spcBef>
                <a:spcPct val="20000"/>
              </a:spcBef>
              <a:spcAft>
                <a:spcPct val="0"/>
              </a:spcAft>
              <a:buClr>
                <a:srgbClr val="3333CC"/>
              </a:buClr>
              <a:buChar char="•"/>
              <a:defRPr sz="2400">
                <a:solidFill>
                  <a:srgbClr val="006600"/>
                </a:solidFill>
                <a:latin typeface="LM Sans 17 Regular"/>
                <a:ea typeface="ＭＳ Ｐゴシック" charset="0"/>
                <a:cs typeface="LM Sans 17 Regular"/>
              </a:defRPr>
            </a:lvl3pPr>
            <a:lvl4pPr marL="1600200" indent="-228600" algn="l" rtl="0" eaLnBrk="0" fontAlgn="base" hangingPunct="0">
              <a:spcBef>
                <a:spcPct val="20000"/>
              </a:spcBef>
              <a:spcAft>
                <a:spcPct val="0"/>
              </a:spcAft>
              <a:buClr>
                <a:srgbClr val="3333CC"/>
              </a:buClr>
              <a:buChar char="–"/>
              <a:defRPr sz="2000">
                <a:solidFill>
                  <a:schemeClr val="tx1"/>
                </a:solidFill>
                <a:latin typeface="LM Sans 17 Regular"/>
                <a:ea typeface="ＭＳ Ｐゴシック" charset="0"/>
                <a:cs typeface="LM Sans 17 Regular"/>
              </a:defRPr>
            </a:lvl4pPr>
            <a:lvl5pPr marL="2057400" indent="-228600" algn="l" rtl="0" eaLnBrk="0" fontAlgn="base" hangingPunct="0">
              <a:spcBef>
                <a:spcPct val="20000"/>
              </a:spcBef>
              <a:spcAft>
                <a:spcPct val="0"/>
              </a:spcAft>
              <a:buClr>
                <a:srgbClr val="3333CC"/>
              </a:buClr>
              <a:buChar char="»"/>
              <a:defRPr sz="2000">
                <a:solidFill>
                  <a:srgbClr val="0000CC"/>
                </a:solidFill>
                <a:latin typeface="LM Sans 17 Regular"/>
                <a:ea typeface="ＭＳ Ｐゴシック" charset="0"/>
                <a:cs typeface="LM Sans 17 Regular"/>
              </a:defRPr>
            </a:lvl5pPr>
            <a:lvl6pPr marL="2514600" indent="-228600" algn="l" rtl="0" eaLnBrk="1" fontAlgn="base" hangingPunct="1">
              <a:spcBef>
                <a:spcPct val="20000"/>
              </a:spcBef>
              <a:spcAft>
                <a:spcPct val="0"/>
              </a:spcAft>
              <a:buClr>
                <a:srgbClr val="3333CC"/>
              </a:buClr>
              <a:buChar char="»"/>
              <a:defRPr sz="2000">
                <a:solidFill>
                  <a:srgbClr val="0000CC"/>
                </a:solidFill>
                <a:latin typeface="+mn-lt"/>
              </a:defRPr>
            </a:lvl6pPr>
            <a:lvl7pPr marL="2971800" indent="-228600" algn="l" rtl="0" eaLnBrk="1" fontAlgn="base" hangingPunct="1">
              <a:spcBef>
                <a:spcPct val="20000"/>
              </a:spcBef>
              <a:spcAft>
                <a:spcPct val="0"/>
              </a:spcAft>
              <a:buClr>
                <a:srgbClr val="3333CC"/>
              </a:buClr>
              <a:buChar char="»"/>
              <a:defRPr sz="2000">
                <a:solidFill>
                  <a:srgbClr val="0000CC"/>
                </a:solidFill>
                <a:latin typeface="+mn-lt"/>
              </a:defRPr>
            </a:lvl7pPr>
            <a:lvl8pPr marL="3429000" indent="-228600" algn="l" rtl="0" eaLnBrk="1" fontAlgn="base" hangingPunct="1">
              <a:spcBef>
                <a:spcPct val="20000"/>
              </a:spcBef>
              <a:spcAft>
                <a:spcPct val="0"/>
              </a:spcAft>
              <a:buClr>
                <a:srgbClr val="3333CC"/>
              </a:buClr>
              <a:buChar char="»"/>
              <a:defRPr sz="2000">
                <a:solidFill>
                  <a:srgbClr val="0000CC"/>
                </a:solidFill>
                <a:latin typeface="+mn-lt"/>
              </a:defRPr>
            </a:lvl8pPr>
            <a:lvl9pPr marL="3886200" indent="-228600" algn="l" rtl="0" eaLnBrk="1" fontAlgn="base" hangingPunct="1">
              <a:spcBef>
                <a:spcPct val="20000"/>
              </a:spcBef>
              <a:spcAft>
                <a:spcPct val="0"/>
              </a:spcAft>
              <a:buClr>
                <a:srgbClr val="3333CC"/>
              </a:buClr>
              <a:buChar char="»"/>
              <a:defRPr sz="2000">
                <a:solidFill>
                  <a:srgbClr val="0000CC"/>
                </a:solidFill>
                <a:latin typeface="+mn-lt"/>
              </a:defRPr>
            </a:lvl9pPr>
          </a:lstStyle>
          <a:p>
            <a:pPr lvl="1" algn="just">
              <a:defRPr/>
            </a:pPr>
            <a:r>
              <a:rPr lang="fr-FR" sz="2500" dirty="0">
                <a:solidFill>
                  <a:schemeClr val="tx1"/>
                </a:solidFill>
                <a:latin typeface="Arial" panose="020B0604020202020204" pitchFamily="34" charset="0"/>
                <a:cs typeface="Arial" panose="020B0604020202020204" pitchFamily="34" charset="0"/>
              </a:rPr>
              <a:t>Les modèles IR sont connus par correspondance : correspondance exacte / meilleure correspondance (approx.)</a:t>
            </a:r>
          </a:p>
          <a:p>
            <a:pPr marL="457200" lvl="1" indent="0" algn="just">
              <a:buNone/>
              <a:defRPr/>
            </a:pPr>
            <a:endParaRPr lang="fr-FR" sz="2500" dirty="0">
              <a:solidFill>
                <a:srgbClr val="002060"/>
              </a:solidFill>
              <a:latin typeface="Arial" panose="020B0604020202020204" pitchFamily="34" charset="0"/>
              <a:cs typeface="Arial" panose="020B0604020202020204" pitchFamily="34" charset="0"/>
            </a:endParaRPr>
          </a:p>
          <a:p>
            <a:pPr lvl="1" algn="just">
              <a:defRPr/>
            </a:pPr>
            <a:r>
              <a:rPr lang="fr-FR" sz="2400" b="1" dirty="0">
                <a:solidFill>
                  <a:srgbClr val="002060"/>
                </a:solidFill>
                <a:latin typeface="Arial" panose="020B0604020202020204" pitchFamily="34" charset="0"/>
                <a:cs typeface="Arial" panose="020B0604020202020204" pitchFamily="34" charset="0"/>
              </a:rPr>
              <a:t>Correspondance exacte</a:t>
            </a:r>
          </a:p>
          <a:p>
            <a:pPr lvl="2" algn="just">
              <a:buFont typeface="Arial" panose="020B0604020202020204" pitchFamily="34" charset="0"/>
              <a:buChar char="•"/>
              <a:defRPr/>
            </a:pPr>
            <a:r>
              <a:rPr lang="fr-FR" sz="2500" dirty="0">
                <a:solidFill>
                  <a:schemeClr val="tx1"/>
                </a:solidFill>
                <a:latin typeface="Arial" panose="020B0604020202020204" pitchFamily="34" charset="0"/>
                <a:cs typeface="Arial" panose="020B0604020202020204" pitchFamily="34" charset="0"/>
              </a:rPr>
              <a:t>La requête spécifie </a:t>
            </a:r>
            <a:r>
              <a:rPr lang="fr-FR" sz="2500" b="1" dirty="0">
                <a:solidFill>
                  <a:schemeClr val="tx1"/>
                </a:solidFill>
                <a:latin typeface="Arial" panose="020B0604020202020204" pitchFamily="34" charset="0"/>
                <a:cs typeface="Arial" panose="020B0604020202020204" pitchFamily="34" charset="0"/>
              </a:rPr>
              <a:t>précisément</a:t>
            </a:r>
            <a:r>
              <a:rPr lang="fr-FR" sz="2500" dirty="0">
                <a:solidFill>
                  <a:schemeClr val="tx1"/>
                </a:solidFill>
                <a:latin typeface="Arial" panose="020B0604020202020204" pitchFamily="34" charset="0"/>
                <a:cs typeface="Arial" panose="020B0604020202020204" pitchFamily="34" charset="0"/>
              </a:rPr>
              <a:t> les critères recherchés</a:t>
            </a:r>
          </a:p>
          <a:p>
            <a:pPr lvl="2" algn="just">
              <a:buFont typeface="Arial" panose="020B0604020202020204" pitchFamily="34" charset="0"/>
              <a:buChar char="•"/>
              <a:defRPr/>
            </a:pPr>
            <a:r>
              <a:rPr lang="fr-FR" sz="2500" dirty="0">
                <a:solidFill>
                  <a:schemeClr val="tx1"/>
                </a:solidFill>
                <a:latin typeface="Arial" panose="020B0604020202020204" pitchFamily="34" charset="0"/>
                <a:cs typeface="Arial" panose="020B0604020202020204" pitchFamily="34" charset="0"/>
              </a:rPr>
              <a:t>Tous les documents respectant </a:t>
            </a:r>
            <a:r>
              <a:rPr lang="fr-FR" sz="2500" b="1" dirty="0">
                <a:solidFill>
                  <a:schemeClr val="tx1"/>
                </a:solidFill>
                <a:latin typeface="Arial" panose="020B0604020202020204" pitchFamily="34" charset="0"/>
                <a:cs typeface="Arial" panose="020B0604020202020204" pitchFamily="34" charset="0"/>
              </a:rPr>
              <a:t>exactement</a:t>
            </a:r>
            <a:r>
              <a:rPr lang="fr-FR" sz="2500" dirty="0">
                <a:solidFill>
                  <a:schemeClr val="tx1"/>
                </a:solidFill>
                <a:latin typeface="Arial" panose="020B0604020202020204" pitchFamily="34" charset="0"/>
                <a:cs typeface="Arial" panose="020B0604020202020204" pitchFamily="34" charset="0"/>
              </a:rPr>
              <a:t> la requête sont sélectionnés, </a:t>
            </a:r>
            <a:r>
              <a:rPr lang="fr-FR" sz="2500" b="1" dirty="0">
                <a:solidFill>
                  <a:schemeClr val="tx1"/>
                </a:solidFill>
                <a:latin typeface="Arial" panose="020B0604020202020204" pitchFamily="34" charset="0"/>
                <a:cs typeface="Arial" panose="020B0604020202020204" pitchFamily="34" charset="0"/>
              </a:rPr>
              <a:t>mais non classés</a:t>
            </a:r>
            <a:endParaRPr lang="fr-FR" sz="2500" b="1" dirty="0">
              <a:solidFill>
                <a:srgbClr val="002060"/>
              </a:solidFill>
              <a:latin typeface="Arial" panose="020B0604020202020204" pitchFamily="34" charset="0"/>
              <a:cs typeface="Arial" panose="020B0604020202020204" pitchFamily="34" charset="0"/>
            </a:endParaRPr>
          </a:p>
          <a:p>
            <a:pPr lvl="1" algn="just">
              <a:defRPr/>
            </a:pPr>
            <a:r>
              <a:rPr lang="fr-FR" sz="2500" b="1" dirty="0">
                <a:solidFill>
                  <a:srgbClr val="002060"/>
                </a:solidFill>
                <a:latin typeface="Arial" panose="020B0604020202020204" pitchFamily="34" charset="0"/>
                <a:cs typeface="Arial" panose="020B0604020202020204" pitchFamily="34" charset="0"/>
              </a:rPr>
              <a:t>Correspondance approximative</a:t>
            </a:r>
          </a:p>
          <a:p>
            <a:pPr lvl="2" algn="just">
              <a:buFont typeface="Arial" panose="020B0604020202020204" pitchFamily="34" charset="0"/>
              <a:buChar char="•"/>
              <a:defRPr/>
            </a:pPr>
            <a:r>
              <a:rPr lang="fr-FR" sz="2500" dirty="0">
                <a:solidFill>
                  <a:schemeClr val="tx1"/>
                </a:solidFill>
                <a:latin typeface="Arial" panose="020B0604020202020204" pitchFamily="34" charset="0"/>
                <a:cs typeface="Arial" panose="020B0604020202020204" pitchFamily="34" charset="0"/>
              </a:rPr>
              <a:t>La requête décrit les critères recherchés dans un document</a:t>
            </a:r>
          </a:p>
          <a:p>
            <a:pPr lvl="2" algn="just">
              <a:buFont typeface="Arial" panose="020B0604020202020204" pitchFamily="34" charset="0"/>
              <a:buChar char="•"/>
              <a:defRPr/>
            </a:pPr>
            <a:r>
              <a:rPr lang="fr-FR" sz="2500" dirty="0">
                <a:solidFill>
                  <a:schemeClr val="tx1"/>
                </a:solidFill>
                <a:latin typeface="Arial" panose="020B0604020202020204" pitchFamily="34" charset="0"/>
                <a:cs typeface="Arial" panose="020B0604020202020204" pitchFamily="34" charset="0"/>
              </a:rPr>
              <a:t>Les documents sont sélectionnés selon un </a:t>
            </a:r>
            <a:r>
              <a:rPr lang="fr-FR" sz="2500" b="1" dirty="0">
                <a:solidFill>
                  <a:schemeClr val="tx1"/>
                </a:solidFill>
                <a:latin typeface="Arial" panose="020B0604020202020204" pitchFamily="34" charset="0"/>
                <a:cs typeface="Arial" panose="020B0604020202020204" pitchFamily="34" charset="0"/>
              </a:rPr>
              <a:t>degré de pertinence (similarité / probabilité)</a:t>
            </a:r>
            <a:r>
              <a:rPr lang="fr-FR" sz="2500" dirty="0">
                <a:solidFill>
                  <a:schemeClr val="tx1"/>
                </a:solidFill>
                <a:latin typeface="Arial" panose="020B0604020202020204" pitchFamily="34" charset="0"/>
                <a:cs typeface="Arial" panose="020B0604020202020204" pitchFamily="34" charset="0"/>
              </a:rPr>
              <a:t> à la requête et sont </a:t>
            </a:r>
            <a:r>
              <a:rPr lang="fr-FR" sz="2500" b="1" dirty="0">
                <a:solidFill>
                  <a:schemeClr val="tx1"/>
                </a:solidFill>
                <a:latin typeface="Arial" panose="020B0604020202020204" pitchFamily="34" charset="0"/>
                <a:cs typeface="Arial" panose="020B0604020202020204" pitchFamily="34" charset="0"/>
              </a:rPr>
              <a:t>classés</a:t>
            </a:r>
            <a:endParaRPr lang="en-US" sz="25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5221926"/>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64B5789-D283-3E66-D054-CF96C0808A5C}"/>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C8E204C2-36DA-84F3-DA4D-81E64D72F258}"/>
              </a:ext>
            </a:extLst>
          </p:cNvPr>
          <p:cNvPicPr>
            <a:picLocks noChangeAspect="1"/>
          </p:cNvPicPr>
          <p:nvPr/>
        </p:nvPicPr>
        <p:blipFill>
          <a:blip r:embed="rId2"/>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092BE428-8F95-7A1C-9311-3921C42A35D9}"/>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3. IR Models : Boolean Model</a:t>
            </a:r>
          </a:p>
        </p:txBody>
      </p:sp>
      <p:sp>
        <p:nvSpPr>
          <p:cNvPr id="6" name="ZoneTexte 5">
            <a:extLst>
              <a:ext uri="{FF2B5EF4-FFF2-40B4-BE49-F238E27FC236}">
                <a16:creationId xmlns:a16="http://schemas.microsoft.com/office/drawing/2014/main" id="{FAE7E3F1-7BC7-97D0-3DEC-49811A8173C6}"/>
              </a:ext>
            </a:extLst>
          </p:cNvPr>
          <p:cNvSpPr txBox="1"/>
          <p:nvPr/>
        </p:nvSpPr>
        <p:spPr>
          <a:xfrm>
            <a:off x="48768" y="1503878"/>
            <a:ext cx="10717293" cy="4939814"/>
          </a:xfrm>
          <a:prstGeom prst="rect">
            <a:avLst/>
          </a:prstGeom>
          <a:noFill/>
        </p:spPr>
        <p:txBody>
          <a:bodyPr wrap="square">
            <a:spAutoFit/>
          </a:bodyPr>
          <a:lstStyle/>
          <a:p>
            <a:pPr lvl="1">
              <a:defRPr/>
            </a:pPr>
            <a:r>
              <a:rPr lang="en-US" sz="2500" dirty="0">
                <a:solidFill>
                  <a:srgbClr val="002060"/>
                </a:solidFill>
              </a:rPr>
              <a:t>- </a:t>
            </a:r>
            <a:r>
              <a:rPr lang="en-US" sz="2500" dirty="0">
                <a:latin typeface="Arial" panose="020B0604020202020204" pitchFamily="34" charset="0"/>
                <a:cs typeface="Arial" panose="020B0604020202020204" pitchFamily="34" charset="0"/>
              </a:rPr>
              <a:t>The first IR model</a:t>
            </a:r>
          </a:p>
          <a:p>
            <a:pPr marL="800100" lvl="1" indent="-342900">
              <a:buFont typeface="Arial" panose="020B0604020202020204" pitchFamily="34" charset="0"/>
              <a:buChar char="•"/>
              <a:defRPr/>
            </a:pPr>
            <a:r>
              <a:rPr lang="en-US" sz="2500" dirty="0" err="1">
                <a:latin typeface="Arial" panose="020B0604020202020204" pitchFamily="34" charset="0"/>
                <a:cs typeface="Arial" panose="020B0604020202020204" pitchFamily="34" charset="0"/>
              </a:rPr>
              <a:t>Basé</a:t>
            </a:r>
            <a:r>
              <a:rPr lang="en-US" sz="2500" dirty="0">
                <a:latin typeface="Arial" panose="020B0604020202020204" pitchFamily="34" charset="0"/>
                <a:cs typeface="Arial" panose="020B0604020202020204" pitchFamily="34" charset="0"/>
              </a:rPr>
              <a:t> sur la </a:t>
            </a:r>
            <a:r>
              <a:rPr lang="en-US" sz="2500" dirty="0" err="1">
                <a:solidFill>
                  <a:srgbClr val="C00000"/>
                </a:solidFill>
                <a:latin typeface="Arial" panose="020B0604020202020204" pitchFamily="34" charset="0"/>
                <a:cs typeface="Arial" panose="020B0604020202020204" pitchFamily="34" charset="0"/>
              </a:rPr>
              <a:t>théorie</a:t>
            </a:r>
            <a:r>
              <a:rPr lang="en-US" sz="2500" dirty="0">
                <a:solidFill>
                  <a:srgbClr val="C00000"/>
                </a:solidFill>
                <a:latin typeface="Arial" panose="020B0604020202020204" pitchFamily="34" charset="0"/>
                <a:cs typeface="Arial" panose="020B0604020202020204" pitchFamily="34" charset="0"/>
              </a:rPr>
              <a:t> des ensembles</a:t>
            </a:r>
          </a:p>
          <a:p>
            <a:pPr lvl="1">
              <a:defRPr/>
            </a:pPr>
            <a:endParaRPr lang="en-US" sz="2500" dirty="0">
              <a:solidFill>
                <a:srgbClr val="C00000"/>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defRPr/>
            </a:pPr>
            <a:r>
              <a:rPr lang="en-US" sz="2500" dirty="0">
                <a:latin typeface="Arial" panose="020B0604020202020204" pitchFamily="34" charset="0"/>
                <a:cs typeface="Arial" panose="020B0604020202020204" pitchFamily="34" charset="0"/>
              </a:rPr>
              <a:t>Un </a:t>
            </a:r>
            <a:r>
              <a:rPr lang="en-US" sz="2500" b="1" dirty="0">
                <a:latin typeface="Arial" panose="020B0604020202020204" pitchFamily="34" charset="0"/>
                <a:cs typeface="Arial" panose="020B0604020202020204" pitchFamily="34" charset="0"/>
              </a:rPr>
              <a:t>document</a:t>
            </a:r>
            <a:r>
              <a:rPr lang="en-US" sz="2500" dirty="0">
                <a:latin typeface="Arial" panose="020B0604020202020204" pitchFamily="34" charset="0"/>
                <a:cs typeface="Arial" panose="020B0604020202020204" pitchFamily="34" charset="0"/>
              </a:rPr>
              <a:t> </a:t>
            </a:r>
            <a:r>
              <a:rPr lang="en-US" sz="2500" dirty="0" err="1">
                <a:latin typeface="Arial" panose="020B0604020202020204" pitchFamily="34" charset="0"/>
                <a:cs typeface="Arial" panose="020B0604020202020204" pitchFamily="34" charset="0"/>
              </a:rPr>
              <a:t>est</a:t>
            </a:r>
            <a:r>
              <a:rPr lang="en-US" sz="2500" dirty="0">
                <a:latin typeface="Arial" panose="020B0604020202020204" pitchFamily="34" charset="0"/>
                <a:cs typeface="Arial" panose="020B0604020202020204" pitchFamily="34" charset="0"/>
              </a:rPr>
              <a:t> </a:t>
            </a:r>
            <a:r>
              <a:rPr lang="en-US" sz="2500" dirty="0" err="1">
                <a:latin typeface="Arial" panose="020B0604020202020204" pitchFamily="34" charset="0"/>
                <a:cs typeface="Arial" panose="020B0604020202020204" pitchFamily="34" charset="0"/>
              </a:rPr>
              <a:t>représenté</a:t>
            </a:r>
            <a:r>
              <a:rPr lang="en-US" sz="2500" dirty="0">
                <a:latin typeface="Arial" panose="020B0604020202020204" pitchFamily="34" charset="0"/>
                <a:cs typeface="Arial" panose="020B0604020202020204" pitchFamily="34" charset="0"/>
              </a:rPr>
              <a:t> par un ensemble de </a:t>
            </a:r>
            <a:r>
              <a:rPr lang="en-US" sz="2500" dirty="0" err="1">
                <a:latin typeface="Arial" panose="020B0604020202020204" pitchFamily="34" charset="0"/>
                <a:cs typeface="Arial" panose="020B0604020202020204" pitchFamily="34" charset="0"/>
              </a:rPr>
              <a:t>termes</a:t>
            </a:r>
            <a:r>
              <a:rPr lang="en-US" sz="2500" dirty="0">
                <a:latin typeface="Arial" panose="020B0604020202020204" pitchFamily="34" charset="0"/>
                <a:cs typeface="Arial" panose="020B0604020202020204" pitchFamily="34" charset="0"/>
              </a:rPr>
              <a:t>/mots</a:t>
            </a:r>
          </a:p>
          <a:p>
            <a:pPr lvl="2">
              <a:defRPr/>
            </a:pPr>
            <a:r>
              <a:rPr lang="en-US" sz="2300" u="sng" dirty="0" err="1">
                <a:solidFill>
                  <a:srgbClr val="7030A0"/>
                </a:solidFill>
                <a:latin typeface="Arial" panose="020B0604020202020204" pitchFamily="34" charset="0"/>
                <a:cs typeface="Arial" panose="020B0604020202020204" pitchFamily="34" charset="0"/>
              </a:rPr>
              <a:t>Exemple</a:t>
            </a:r>
            <a:r>
              <a:rPr lang="en-US" sz="2300" dirty="0">
                <a:solidFill>
                  <a:srgbClr val="7030A0"/>
                </a:solidFill>
                <a:latin typeface="Arial" panose="020B0604020202020204" pitchFamily="34" charset="0"/>
                <a:cs typeface="Arial" panose="020B0604020202020204" pitchFamily="34" charset="0"/>
              </a:rPr>
              <a:t>: d1(t1, t2, t5); d2(t1, t3, t5, t6); d3(t1, t2, t3, t4, t5)</a:t>
            </a:r>
          </a:p>
          <a:p>
            <a:pPr lvl="2">
              <a:defRPr/>
            </a:pPr>
            <a:endParaRPr lang="en-US" sz="2300" dirty="0">
              <a:solidFill>
                <a:srgbClr val="7030A0"/>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defRPr/>
            </a:pPr>
            <a:r>
              <a:rPr lang="en-US" sz="2500" dirty="0">
                <a:latin typeface="Arial" panose="020B0604020202020204" pitchFamily="34" charset="0"/>
                <a:cs typeface="Arial" panose="020B0604020202020204" pitchFamily="34" charset="0"/>
              </a:rPr>
              <a:t>Une </a:t>
            </a:r>
            <a:r>
              <a:rPr lang="en-US" sz="2500" b="1" dirty="0" err="1">
                <a:latin typeface="Arial" panose="020B0604020202020204" pitchFamily="34" charset="0"/>
                <a:cs typeface="Arial" panose="020B0604020202020204" pitchFamily="34" charset="0"/>
              </a:rPr>
              <a:t>requête</a:t>
            </a:r>
            <a:r>
              <a:rPr lang="en-US" sz="2500" dirty="0">
                <a:latin typeface="Arial" panose="020B0604020202020204" pitchFamily="34" charset="0"/>
                <a:cs typeface="Arial" panose="020B0604020202020204" pitchFamily="34" charset="0"/>
              </a:rPr>
              <a:t> </a:t>
            </a:r>
            <a:r>
              <a:rPr lang="en-US" sz="2500" dirty="0" err="1">
                <a:latin typeface="Arial" panose="020B0604020202020204" pitchFamily="34" charset="0"/>
                <a:cs typeface="Arial" panose="020B0604020202020204" pitchFamily="34" charset="0"/>
              </a:rPr>
              <a:t>est</a:t>
            </a:r>
            <a:r>
              <a:rPr lang="en-US" sz="2500" dirty="0">
                <a:latin typeface="Arial" panose="020B0604020202020204" pitchFamily="34" charset="0"/>
                <a:cs typeface="Arial" panose="020B0604020202020204" pitchFamily="34" charset="0"/>
              </a:rPr>
              <a:t> un ensemble de mots </a:t>
            </a:r>
            <a:r>
              <a:rPr lang="en-US" sz="2500" dirty="0" err="1">
                <a:latin typeface="Arial" panose="020B0604020202020204" pitchFamily="34" charset="0"/>
                <a:cs typeface="Arial" panose="020B0604020202020204" pitchFamily="34" charset="0"/>
              </a:rPr>
              <a:t>ayant</a:t>
            </a:r>
            <a:r>
              <a:rPr lang="en-US" sz="2500" dirty="0">
                <a:latin typeface="Arial" panose="020B0604020202020204" pitchFamily="34" charset="0"/>
                <a:cs typeface="Arial" panose="020B0604020202020204" pitchFamily="34" charset="0"/>
              </a:rPr>
              <a:t> des </a:t>
            </a:r>
            <a:r>
              <a:rPr lang="en-US" sz="2500" dirty="0" err="1">
                <a:latin typeface="Arial" panose="020B0604020202020204" pitchFamily="34" charset="0"/>
                <a:cs typeface="Arial" panose="020B0604020202020204" pitchFamily="34" charset="0"/>
              </a:rPr>
              <a:t>opérateurs</a:t>
            </a:r>
            <a:r>
              <a:rPr lang="en-US" sz="2500" dirty="0">
                <a:latin typeface="Arial" panose="020B0604020202020204" pitchFamily="34" charset="0"/>
                <a:cs typeface="Arial" panose="020B0604020202020204" pitchFamily="34" charset="0"/>
              </a:rPr>
              <a:t> </a:t>
            </a:r>
            <a:r>
              <a:rPr lang="en-US" sz="2500" dirty="0" err="1">
                <a:latin typeface="Arial" panose="020B0604020202020204" pitchFamily="34" charset="0"/>
                <a:cs typeface="Arial" panose="020B0604020202020204" pitchFamily="34" charset="0"/>
              </a:rPr>
              <a:t>Booléens</a:t>
            </a:r>
            <a:r>
              <a:rPr lang="en-US" sz="2500" dirty="0">
                <a:latin typeface="Arial" panose="020B0604020202020204" pitchFamily="34" charset="0"/>
                <a:cs typeface="Arial" panose="020B0604020202020204" pitchFamily="34" charset="0"/>
              </a:rPr>
              <a:t>: AND (</a:t>
            </a:r>
            <a:r>
              <a:rPr lang="pt-BR" altLang="en-US" sz="2500" b="1" dirty="0">
                <a:latin typeface="Arial" panose="020B0604020202020204" pitchFamily="34" charset="0"/>
                <a:cs typeface="Arial" panose="020B0604020202020204" pitchFamily="34" charset="0"/>
                <a:sym typeface="Symbol" panose="05050102010706020507" pitchFamily="18" charset="2"/>
              </a:rPr>
              <a:t></a:t>
            </a:r>
            <a:r>
              <a:rPr lang="en-US" sz="2500" dirty="0">
                <a:latin typeface="Arial" panose="020B0604020202020204" pitchFamily="34" charset="0"/>
                <a:cs typeface="Arial" panose="020B0604020202020204" pitchFamily="34" charset="0"/>
              </a:rPr>
              <a:t>), OR (</a:t>
            </a:r>
            <a:r>
              <a:rPr lang="pt-BR" altLang="en-US" sz="2400" b="1" dirty="0">
                <a:latin typeface="Arial" panose="020B0604020202020204" pitchFamily="34" charset="0"/>
                <a:cs typeface="Arial" panose="020B0604020202020204" pitchFamily="34" charset="0"/>
                <a:sym typeface="Symbol" panose="05050102010706020507" pitchFamily="18" charset="2"/>
              </a:rPr>
              <a:t></a:t>
            </a:r>
            <a:r>
              <a:rPr lang="en-US" sz="2500" dirty="0">
                <a:latin typeface="Arial" panose="020B0604020202020204" pitchFamily="34" charset="0"/>
                <a:cs typeface="Arial" panose="020B0604020202020204" pitchFamily="34" charset="0"/>
              </a:rPr>
              <a:t>), NOT (</a:t>
            </a:r>
            <a:r>
              <a:rPr lang="pt-BR" altLang="en-US" sz="2400" b="1" dirty="0">
                <a:latin typeface="Arial" panose="020B0604020202020204" pitchFamily="34" charset="0"/>
                <a:cs typeface="Arial" panose="020B0604020202020204" pitchFamily="34" charset="0"/>
                <a:sym typeface="Symbol" panose="05050102010706020507" pitchFamily="18" charset="2"/>
              </a:rPr>
              <a:t></a:t>
            </a:r>
            <a:r>
              <a:rPr lang="en-US" sz="2500" dirty="0">
                <a:latin typeface="Arial" panose="020B0604020202020204" pitchFamily="34" charset="0"/>
                <a:cs typeface="Arial" panose="020B0604020202020204" pitchFamily="34" charset="0"/>
              </a:rPr>
              <a:t>)</a:t>
            </a:r>
          </a:p>
          <a:p>
            <a:pPr lvl="2">
              <a:defRPr/>
            </a:pPr>
            <a:r>
              <a:rPr lang="en-US" sz="2300" u="sng" dirty="0" err="1">
                <a:solidFill>
                  <a:srgbClr val="7030A0"/>
                </a:solidFill>
                <a:latin typeface="Arial" panose="020B0604020202020204" pitchFamily="34" charset="0"/>
                <a:cs typeface="Arial" panose="020B0604020202020204" pitchFamily="34" charset="0"/>
              </a:rPr>
              <a:t>Exemple</a:t>
            </a:r>
            <a:r>
              <a:rPr lang="en-US" sz="2300" dirty="0">
                <a:solidFill>
                  <a:srgbClr val="7030A0"/>
                </a:solidFill>
                <a:latin typeface="Arial" panose="020B0604020202020204" pitchFamily="34" charset="0"/>
                <a:cs typeface="Arial" panose="020B0604020202020204" pitchFamily="34" charset="0"/>
              </a:rPr>
              <a:t>: q = </a:t>
            </a:r>
            <a:r>
              <a:rPr lang="pt-BR" altLang="en-US" b="1" dirty="0">
                <a:solidFill>
                  <a:srgbClr val="7030A0"/>
                </a:solidFill>
                <a:latin typeface="Arial" panose="020B0604020202020204" pitchFamily="34" charset="0"/>
                <a:cs typeface="Arial" panose="020B0604020202020204" pitchFamily="34" charset="0"/>
              </a:rPr>
              <a:t>t1  </a:t>
            </a:r>
            <a:r>
              <a:rPr lang="pt-BR" altLang="en-US" b="1" dirty="0">
                <a:solidFill>
                  <a:srgbClr val="7030A0"/>
                </a:solidFill>
                <a:latin typeface="Arial" panose="020B0604020202020204" pitchFamily="34" charset="0"/>
                <a:cs typeface="Arial" panose="020B0604020202020204" pitchFamily="34" charset="0"/>
                <a:sym typeface="Symbol" panose="05050102010706020507" pitchFamily="18" charset="2"/>
              </a:rPr>
              <a:t>  (t2    t3)</a:t>
            </a:r>
          </a:p>
          <a:p>
            <a:pPr lvl="2">
              <a:defRPr/>
            </a:pPr>
            <a:endParaRPr lang="en-US" sz="2300" b="1"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defRPr/>
            </a:pPr>
            <a:r>
              <a:rPr lang="en-US" sz="2500" dirty="0">
                <a:latin typeface="Arial" panose="020B0604020202020204" pitchFamily="34" charset="0"/>
                <a:cs typeface="Arial" panose="020B0604020202020204" pitchFamily="34" charset="0"/>
              </a:rPr>
              <a:t>Le matching exact </a:t>
            </a:r>
            <a:r>
              <a:rPr lang="en-US" sz="2500" dirty="0" err="1">
                <a:latin typeface="Arial" panose="020B0604020202020204" pitchFamily="34" charset="0"/>
                <a:cs typeface="Arial" panose="020B0604020202020204" pitchFamily="34" charset="0"/>
              </a:rPr>
              <a:t>est</a:t>
            </a:r>
            <a:r>
              <a:rPr lang="en-US" sz="2500" dirty="0">
                <a:latin typeface="Arial" panose="020B0604020202020204" pitchFamily="34" charset="0"/>
                <a:cs typeface="Arial" panose="020B0604020202020204" pitchFamily="34" charset="0"/>
              </a:rPr>
              <a:t> </a:t>
            </a:r>
            <a:r>
              <a:rPr lang="en-US" sz="2500" dirty="0" err="1">
                <a:latin typeface="Arial" panose="020B0604020202020204" pitchFamily="34" charset="0"/>
                <a:cs typeface="Arial" panose="020B0604020202020204" pitchFamily="34" charset="0"/>
              </a:rPr>
              <a:t>basé</a:t>
            </a:r>
            <a:r>
              <a:rPr lang="en-US" sz="2500" dirty="0">
                <a:latin typeface="Arial" panose="020B0604020202020204" pitchFamily="34" charset="0"/>
                <a:cs typeface="Arial" panose="020B0604020202020204" pitchFamily="34" charset="0"/>
              </a:rPr>
              <a:t> la </a:t>
            </a:r>
            <a:r>
              <a:rPr lang="en-US" sz="2500" dirty="0" err="1">
                <a:latin typeface="Arial" panose="020B0604020202020204" pitchFamily="34" charset="0"/>
                <a:cs typeface="Arial" panose="020B0604020202020204" pitchFamily="34" charset="0"/>
              </a:rPr>
              <a:t>présence</a:t>
            </a:r>
            <a:r>
              <a:rPr lang="en-US" sz="2500" dirty="0">
                <a:latin typeface="Arial" panose="020B0604020202020204" pitchFamily="34" charset="0"/>
                <a:cs typeface="Arial" panose="020B0604020202020204" pitchFamily="34" charset="0"/>
              </a:rPr>
              <a:t> or </a:t>
            </a:r>
            <a:r>
              <a:rPr lang="en-US" sz="2500" dirty="0" err="1">
                <a:latin typeface="Arial" panose="020B0604020202020204" pitchFamily="34" charset="0"/>
                <a:cs typeface="Arial" panose="020B0604020202020204" pitchFamily="34" charset="0"/>
              </a:rPr>
              <a:t>l’absence</a:t>
            </a:r>
            <a:r>
              <a:rPr lang="en-US" sz="2500" dirty="0">
                <a:latin typeface="Arial" panose="020B0604020202020204" pitchFamily="34" charset="0"/>
                <a:cs typeface="Arial" panose="020B0604020202020204" pitchFamily="34" charset="0"/>
              </a:rPr>
              <a:t> des </a:t>
            </a:r>
            <a:r>
              <a:rPr lang="en-US" sz="2500" dirty="0" err="1">
                <a:latin typeface="Arial" panose="020B0604020202020204" pitchFamily="34" charset="0"/>
                <a:cs typeface="Arial" panose="020B0604020202020204" pitchFamily="34" charset="0"/>
              </a:rPr>
              <a:t>termes</a:t>
            </a:r>
            <a:r>
              <a:rPr lang="en-US" sz="2500" dirty="0">
                <a:latin typeface="Arial" panose="020B0604020202020204" pitchFamily="34" charset="0"/>
                <a:cs typeface="Arial" panose="020B0604020202020204" pitchFamily="34" charset="0"/>
              </a:rPr>
              <a:t> de la </a:t>
            </a:r>
            <a:r>
              <a:rPr lang="en-US" sz="2500" dirty="0" err="1">
                <a:latin typeface="Arial" panose="020B0604020202020204" pitchFamily="34" charset="0"/>
                <a:cs typeface="Arial" panose="020B0604020202020204" pitchFamily="34" charset="0"/>
              </a:rPr>
              <a:t>requête</a:t>
            </a:r>
            <a:r>
              <a:rPr lang="en-US" sz="2500" dirty="0">
                <a:latin typeface="Arial" panose="020B0604020202020204" pitchFamily="34" charset="0"/>
                <a:cs typeface="Arial" panose="020B0604020202020204" pitchFamily="34" charset="0"/>
              </a:rPr>
              <a:t> dans les documents</a:t>
            </a:r>
          </a:p>
          <a:p>
            <a:pPr lvl="2">
              <a:defRPr/>
            </a:pPr>
            <a:r>
              <a:rPr lang="en-US" sz="2300" dirty="0">
                <a:latin typeface="Arial" panose="020B0604020202020204" pitchFamily="34" charset="0"/>
                <a:cs typeface="Arial" panose="020B0604020202020204" pitchFamily="34" charset="0"/>
              </a:rPr>
              <a:t>Matching (q, d) = RSV (q, d) = </a:t>
            </a:r>
            <a:r>
              <a:rPr lang="en-US" sz="2300" dirty="0"/>
              <a:t>1 or 0        </a:t>
            </a:r>
            <a:r>
              <a:rPr lang="en-US" sz="2300" dirty="0">
                <a:solidFill>
                  <a:srgbClr val="002060"/>
                </a:solidFill>
              </a:rPr>
              <a:t>         </a:t>
            </a:r>
            <a:r>
              <a:rPr lang="en-US" sz="2300" dirty="0">
                <a:solidFill>
                  <a:srgbClr val="00B050"/>
                </a:solidFill>
              </a:rPr>
              <a:t>(RSV </a:t>
            </a:r>
            <a:r>
              <a:rPr lang="en-US" sz="2300" dirty="0">
                <a:solidFill>
                  <a:schemeClr val="tx1"/>
                </a:solidFill>
              </a:rPr>
              <a:t>means</a:t>
            </a:r>
            <a:r>
              <a:rPr lang="en-US" sz="2300" dirty="0">
                <a:solidFill>
                  <a:srgbClr val="00B050"/>
                </a:solidFill>
              </a:rPr>
              <a:t> </a:t>
            </a:r>
            <a:r>
              <a:rPr lang="en-US" b="1" dirty="0">
                <a:solidFill>
                  <a:srgbClr val="00B050"/>
                </a:solidFill>
              </a:rPr>
              <a:t>R</a:t>
            </a:r>
            <a:r>
              <a:rPr lang="en-US" b="1" dirty="0">
                <a:solidFill>
                  <a:srgbClr val="FF0000"/>
                </a:solidFill>
              </a:rPr>
              <a:t>etrieval </a:t>
            </a:r>
            <a:r>
              <a:rPr lang="en-US" b="1" dirty="0">
                <a:solidFill>
                  <a:srgbClr val="00B050"/>
                </a:solidFill>
              </a:rPr>
              <a:t>S</a:t>
            </a:r>
            <a:r>
              <a:rPr lang="en-US" b="1" dirty="0">
                <a:solidFill>
                  <a:srgbClr val="FF0000"/>
                </a:solidFill>
              </a:rPr>
              <a:t>tatus </a:t>
            </a:r>
            <a:r>
              <a:rPr lang="en-US" b="1" dirty="0">
                <a:solidFill>
                  <a:srgbClr val="00B050"/>
                </a:solidFill>
              </a:rPr>
              <a:t>V</a:t>
            </a:r>
            <a:r>
              <a:rPr lang="en-US" b="1" dirty="0">
                <a:solidFill>
                  <a:srgbClr val="FF0000"/>
                </a:solidFill>
              </a:rPr>
              <a:t>alue</a:t>
            </a:r>
            <a:r>
              <a:rPr lang="en-US" sz="2300" dirty="0">
                <a:solidFill>
                  <a:srgbClr val="00B050"/>
                </a:solidFill>
              </a:rPr>
              <a:t>)</a:t>
            </a:r>
          </a:p>
        </p:txBody>
      </p:sp>
    </p:spTree>
    <p:extLst>
      <p:ext uri="{BB962C8B-B14F-4D97-AF65-F5344CB8AC3E}">
        <p14:creationId xmlns:p14="http://schemas.microsoft.com/office/powerpoint/2010/main" val="2141501763"/>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94DEBEF-20B3-2D65-2E2B-A948B9B04B89}"/>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19EBA1C0-9038-6DBF-3FDE-78DC2ED0CF75}"/>
              </a:ext>
            </a:extLst>
          </p:cNvPr>
          <p:cNvPicPr>
            <a:picLocks noChangeAspect="1"/>
          </p:cNvPicPr>
          <p:nvPr/>
        </p:nvPicPr>
        <p:blipFill>
          <a:blip r:embed="rId2"/>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FB89B610-DEB7-69FC-A953-0C9BD457D108}"/>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3. IR Models : Boolean Model</a:t>
            </a:r>
          </a:p>
        </p:txBody>
      </p:sp>
      <p:sp>
        <p:nvSpPr>
          <p:cNvPr id="5" name="ZoneTexte 4">
            <a:extLst>
              <a:ext uri="{FF2B5EF4-FFF2-40B4-BE49-F238E27FC236}">
                <a16:creationId xmlns:a16="http://schemas.microsoft.com/office/drawing/2014/main" id="{EE28516B-D81B-215F-543B-E51C82DE6D40}"/>
              </a:ext>
            </a:extLst>
          </p:cNvPr>
          <p:cNvSpPr txBox="1"/>
          <p:nvPr/>
        </p:nvSpPr>
        <p:spPr>
          <a:xfrm>
            <a:off x="-79023" y="1487086"/>
            <a:ext cx="9915560" cy="4324261"/>
          </a:xfrm>
          <a:prstGeom prst="rect">
            <a:avLst/>
          </a:prstGeom>
          <a:noFill/>
        </p:spPr>
        <p:txBody>
          <a:bodyPr wrap="square">
            <a:spAutoFit/>
          </a:bodyPr>
          <a:lstStyle/>
          <a:p>
            <a:pPr marL="800100" lvl="1" indent="-342900">
              <a:buFont typeface="Wingdings" panose="05000000000000000000" pitchFamily="2" charset="2"/>
              <a:buChar char="Ø"/>
              <a:defRPr/>
            </a:pPr>
            <a:r>
              <a:rPr lang="fr-FR" sz="2500" dirty="0">
                <a:solidFill>
                  <a:srgbClr val="00B050"/>
                </a:solidFill>
                <a:latin typeface="Arial" panose="020B0604020202020204" pitchFamily="34" charset="0"/>
                <a:cs typeface="Arial" panose="020B0604020202020204" pitchFamily="34" charset="0"/>
              </a:rPr>
              <a:t>Avantage du Modèle Booléen :</a:t>
            </a:r>
          </a:p>
          <a:p>
            <a:pPr marL="457200" lvl="1" indent="0">
              <a:buNone/>
              <a:defRPr/>
            </a:pPr>
            <a:r>
              <a:rPr lang="fr-FR" sz="2500" dirty="0">
                <a:latin typeface="Arial" panose="020B0604020202020204" pitchFamily="34" charset="0"/>
                <a:cs typeface="Arial" panose="020B0604020202020204" pitchFamily="34" charset="0"/>
              </a:rPr>
              <a:t>	Très Simple à mettre en œuvre !!!</a:t>
            </a:r>
          </a:p>
          <a:p>
            <a:pPr marL="457200" lvl="1" indent="0">
              <a:buNone/>
              <a:defRPr/>
            </a:pPr>
            <a:endParaRPr lang="fr-FR" sz="2500" dirty="0">
              <a:latin typeface="Arial" panose="020B0604020202020204" pitchFamily="34" charset="0"/>
              <a:cs typeface="Arial" panose="020B0604020202020204" pitchFamily="34" charset="0"/>
            </a:endParaRPr>
          </a:p>
          <a:p>
            <a:pPr marL="800100" lvl="1" indent="-342900">
              <a:buFont typeface="Wingdings" panose="05000000000000000000" pitchFamily="2" charset="2"/>
              <a:buChar char="Ø"/>
              <a:defRPr/>
            </a:pPr>
            <a:r>
              <a:rPr lang="fr-FR" sz="2500" dirty="0">
                <a:solidFill>
                  <a:srgbClr val="FF0000"/>
                </a:solidFill>
                <a:latin typeface="Arial" panose="020B0604020202020204" pitchFamily="34" charset="0"/>
                <a:cs typeface="Arial" panose="020B0604020202020204" pitchFamily="34" charset="0"/>
              </a:rPr>
              <a:t>Inconvénients :</a:t>
            </a:r>
          </a:p>
          <a:p>
            <a:pPr marL="1257300" lvl="2" indent="-342900" algn="just">
              <a:buFont typeface="Arial" panose="020B0604020202020204" pitchFamily="34" charset="0"/>
              <a:buChar char="•"/>
              <a:defRPr/>
            </a:pPr>
            <a:r>
              <a:rPr lang="fr-FR" sz="2500" dirty="0">
                <a:latin typeface="Arial" panose="020B0604020202020204" pitchFamily="34" charset="0"/>
                <a:cs typeface="Arial" panose="020B0604020202020204" pitchFamily="34" charset="0"/>
              </a:rPr>
              <a:t>La sélection d'un document est basée sur une décision binaire ;</a:t>
            </a:r>
          </a:p>
          <a:p>
            <a:pPr marL="1257300" lvl="2" indent="-342900" algn="just">
              <a:buFont typeface="Arial" panose="020B0604020202020204" pitchFamily="34" charset="0"/>
              <a:buChar char="•"/>
              <a:defRPr/>
            </a:pPr>
            <a:r>
              <a:rPr lang="fr-FR" sz="2500" dirty="0">
                <a:latin typeface="Arial" panose="020B0604020202020204" pitchFamily="34" charset="0"/>
                <a:cs typeface="Arial" panose="020B0604020202020204" pitchFamily="34" charset="0"/>
              </a:rPr>
              <a:t>Aucun ordre pour les documents sélectionnés ;</a:t>
            </a:r>
          </a:p>
          <a:p>
            <a:pPr marL="1257300" lvl="2" indent="-342900" algn="just">
              <a:buFont typeface="Arial" panose="020B0604020202020204" pitchFamily="34" charset="0"/>
              <a:buChar char="•"/>
              <a:defRPr/>
            </a:pPr>
            <a:r>
              <a:rPr lang="fr-FR" sz="2500" dirty="0">
                <a:latin typeface="Arial" panose="020B0604020202020204" pitchFamily="34" charset="0"/>
                <a:cs typeface="Arial" panose="020B0604020202020204" pitchFamily="34" charset="0"/>
              </a:rPr>
              <a:t>Formulation difficile de la requête, pas toujours évidente pour beaucoup d'utilisateurs ;</a:t>
            </a:r>
          </a:p>
          <a:p>
            <a:pPr marL="1257300" lvl="2" indent="-342900" algn="just">
              <a:buFont typeface="Arial" panose="020B0604020202020204" pitchFamily="34" charset="0"/>
              <a:buChar char="•"/>
              <a:defRPr/>
            </a:pPr>
            <a:r>
              <a:rPr lang="fr-FR" sz="2500" dirty="0">
                <a:latin typeface="Arial" panose="020B0604020202020204" pitchFamily="34" charset="0"/>
                <a:cs typeface="Arial" panose="020B0604020202020204" pitchFamily="34" charset="0"/>
              </a:rPr>
              <a:t>Problème des grandes collections : le nombre de documents retournés peut être considérable </a:t>
            </a:r>
            <a:r>
              <a:rPr lang="fr-FR" sz="2500" dirty="0">
                <a:solidFill>
                  <a:srgbClr val="FF0000"/>
                </a:solidFill>
                <a:latin typeface="Arial" panose="020B0604020202020204" pitchFamily="34" charset="0"/>
                <a:cs typeface="Arial" panose="020B0604020202020204" pitchFamily="34" charset="0"/>
              </a:rPr>
              <a:t>(sans ordre !!!)</a:t>
            </a:r>
            <a:endParaRPr lang="en-US" sz="11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3269078"/>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706E7C4-F561-3E5A-9F15-571CB6DB4AEA}"/>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EB508450-7F21-6B3C-4C43-22B65B89628D}"/>
              </a:ext>
            </a:extLst>
          </p:cNvPr>
          <p:cNvPicPr>
            <a:picLocks noChangeAspect="1"/>
          </p:cNvPicPr>
          <p:nvPr/>
        </p:nvPicPr>
        <p:blipFill>
          <a:blip r:embed="rId2"/>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7711ACAC-185E-CBD1-837D-CC9374935083}"/>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3. IR Models : Vector Space Model</a:t>
            </a:r>
          </a:p>
        </p:txBody>
      </p:sp>
      <p:sp>
        <p:nvSpPr>
          <p:cNvPr id="4" name="Espace réservé du contenu 2">
            <a:extLst>
              <a:ext uri="{FF2B5EF4-FFF2-40B4-BE49-F238E27FC236}">
                <a16:creationId xmlns:a16="http://schemas.microsoft.com/office/drawing/2014/main" id="{6FE2ECAC-0E20-D620-C3A3-7D4A86CD4998}"/>
              </a:ext>
            </a:extLst>
          </p:cNvPr>
          <p:cNvSpPr txBox="1">
            <a:spLocks/>
          </p:cNvSpPr>
          <p:nvPr/>
        </p:nvSpPr>
        <p:spPr bwMode="auto">
          <a:xfrm>
            <a:off x="160455" y="1230059"/>
            <a:ext cx="9255906" cy="3567441"/>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algn="l" rtl="0" eaLnBrk="0" fontAlgn="base" hangingPunct="0">
              <a:spcBef>
                <a:spcPct val="20000"/>
              </a:spcBef>
              <a:spcAft>
                <a:spcPct val="0"/>
              </a:spcAft>
              <a:buClr>
                <a:srgbClr val="000083"/>
              </a:buClr>
              <a:buSzPct val="199000"/>
              <a:buFont typeface="Arial" charset="0"/>
              <a:buChar char="•"/>
              <a:defRPr sz="2800">
                <a:solidFill>
                  <a:schemeClr val="tx1"/>
                </a:solidFill>
                <a:latin typeface="LM Sans 17 Regular"/>
                <a:ea typeface="ＭＳ Ｐゴシック" charset="0"/>
                <a:cs typeface="LM Sans 17 Regular"/>
              </a:defRPr>
            </a:lvl1pPr>
            <a:lvl2pPr marL="742950" indent="-285750" algn="l" rtl="0" eaLnBrk="0" fontAlgn="base" hangingPunct="0">
              <a:spcBef>
                <a:spcPct val="20000"/>
              </a:spcBef>
              <a:spcAft>
                <a:spcPct val="0"/>
              </a:spcAft>
              <a:buClr>
                <a:srgbClr val="00CC00"/>
              </a:buClr>
              <a:buChar char="–"/>
              <a:defRPr sz="2600">
                <a:solidFill>
                  <a:srgbClr val="333399"/>
                </a:solidFill>
                <a:latin typeface="LM Sans 17 Regular"/>
                <a:ea typeface="ＭＳ Ｐゴシック" charset="0"/>
                <a:cs typeface="LM Sans 17 Regular"/>
              </a:defRPr>
            </a:lvl2pPr>
            <a:lvl3pPr marL="1143000" indent="-228600" algn="l" rtl="0" eaLnBrk="0" fontAlgn="base" hangingPunct="0">
              <a:spcBef>
                <a:spcPct val="20000"/>
              </a:spcBef>
              <a:spcAft>
                <a:spcPct val="0"/>
              </a:spcAft>
              <a:buClr>
                <a:srgbClr val="3333CC"/>
              </a:buClr>
              <a:buChar char="•"/>
              <a:defRPr sz="2400">
                <a:solidFill>
                  <a:srgbClr val="006600"/>
                </a:solidFill>
                <a:latin typeface="LM Sans 17 Regular"/>
                <a:ea typeface="ＭＳ Ｐゴシック" charset="0"/>
                <a:cs typeface="LM Sans 17 Regular"/>
              </a:defRPr>
            </a:lvl3pPr>
            <a:lvl4pPr marL="1600200" indent="-228600" algn="l" rtl="0" eaLnBrk="0" fontAlgn="base" hangingPunct="0">
              <a:spcBef>
                <a:spcPct val="20000"/>
              </a:spcBef>
              <a:spcAft>
                <a:spcPct val="0"/>
              </a:spcAft>
              <a:buClr>
                <a:srgbClr val="3333CC"/>
              </a:buClr>
              <a:buChar char="–"/>
              <a:defRPr sz="2000">
                <a:solidFill>
                  <a:schemeClr val="tx1"/>
                </a:solidFill>
                <a:latin typeface="LM Sans 17 Regular"/>
                <a:ea typeface="ＭＳ Ｐゴシック" charset="0"/>
                <a:cs typeface="LM Sans 17 Regular"/>
              </a:defRPr>
            </a:lvl4pPr>
            <a:lvl5pPr marL="2057400" indent="-228600" algn="l" rtl="0" eaLnBrk="0" fontAlgn="base" hangingPunct="0">
              <a:spcBef>
                <a:spcPct val="20000"/>
              </a:spcBef>
              <a:spcAft>
                <a:spcPct val="0"/>
              </a:spcAft>
              <a:buClr>
                <a:srgbClr val="3333CC"/>
              </a:buClr>
              <a:buChar char="»"/>
              <a:defRPr sz="2000">
                <a:solidFill>
                  <a:srgbClr val="0000CC"/>
                </a:solidFill>
                <a:latin typeface="LM Sans 17 Regular"/>
                <a:ea typeface="ＭＳ Ｐゴシック" charset="0"/>
                <a:cs typeface="LM Sans 17 Regular"/>
              </a:defRPr>
            </a:lvl5pPr>
            <a:lvl6pPr marL="2514600" indent="-228600" algn="l" rtl="0" eaLnBrk="1" fontAlgn="base" hangingPunct="1">
              <a:spcBef>
                <a:spcPct val="20000"/>
              </a:spcBef>
              <a:spcAft>
                <a:spcPct val="0"/>
              </a:spcAft>
              <a:buClr>
                <a:srgbClr val="3333CC"/>
              </a:buClr>
              <a:buChar char="»"/>
              <a:defRPr sz="2000">
                <a:solidFill>
                  <a:srgbClr val="0000CC"/>
                </a:solidFill>
                <a:latin typeface="+mn-lt"/>
              </a:defRPr>
            </a:lvl6pPr>
            <a:lvl7pPr marL="2971800" indent="-228600" algn="l" rtl="0" eaLnBrk="1" fontAlgn="base" hangingPunct="1">
              <a:spcBef>
                <a:spcPct val="20000"/>
              </a:spcBef>
              <a:spcAft>
                <a:spcPct val="0"/>
              </a:spcAft>
              <a:buClr>
                <a:srgbClr val="3333CC"/>
              </a:buClr>
              <a:buChar char="»"/>
              <a:defRPr sz="2000">
                <a:solidFill>
                  <a:srgbClr val="0000CC"/>
                </a:solidFill>
                <a:latin typeface="+mn-lt"/>
              </a:defRPr>
            </a:lvl7pPr>
            <a:lvl8pPr marL="3429000" indent="-228600" algn="l" rtl="0" eaLnBrk="1" fontAlgn="base" hangingPunct="1">
              <a:spcBef>
                <a:spcPct val="20000"/>
              </a:spcBef>
              <a:spcAft>
                <a:spcPct val="0"/>
              </a:spcAft>
              <a:buClr>
                <a:srgbClr val="3333CC"/>
              </a:buClr>
              <a:buChar char="»"/>
              <a:defRPr sz="2000">
                <a:solidFill>
                  <a:srgbClr val="0000CC"/>
                </a:solidFill>
                <a:latin typeface="+mn-lt"/>
              </a:defRPr>
            </a:lvl8pPr>
            <a:lvl9pPr marL="3886200" indent="-228600" algn="l" rtl="0" eaLnBrk="1" fontAlgn="base" hangingPunct="1">
              <a:spcBef>
                <a:spcPct val="20000"/>
              </a:spcBef>
              <a:spcAft>
                <a:spcPct val="0"/>
              </a:spcAft>
              <a:buClr>
                <a:srgbClr val="3333CC"/>
              </a:buClr>
              <a:buChar char="»"/>
              <a:defRPr sz="2000">
                <a:solidFill>
                  <a:srgbClr val="0000CC"/>
                </a:solidFill>
                <a:latin typeface="+mn-lt"/>
              </a:defRPr>
            </a:lvl9pPr>
          </a:lstStyle>
          <a:p>
            <a:pPr lvl="1">
              <a:defRPr/>
            </a:pPr>
            <a:r>
              <a:rPr lang="en-US" sz="2500" dirty="0" err="1">
                <a:solidFill>
                  <a:schemeClr val="tx1"/>
                </a:solidFill>
                <a:latin typeface="Arial" panose="020B0604020202020204" pitchFamily="34" charset="0"/>
                <a:cs typeface="Arial" panose="020B0604020202020204" pitchFamily="34" charset="0"/>
              </a:rPr>
              <a:t>Proposé</a:t>
            </a:r>
            <a:r>
              <a:rPr lang="en-US" sz="2500" dirty="0">
                <a:solidFill>
                  <a:schemeClr val="tx1"/>
                </a:solidFill>
                <a:latin typeface="Arial" panose="020B0604020202020204" pitchFamily="34" charset="0"/>
                <a:cs typeface="Arial" panose="020B0604020202020204" pitchFamily="34" charset="0"/>
              </a:rPr>
              <a:t> par Salton dans le </a:t>
            </a:r>
            <a:r>
              <a:rPr lang="en-US" sz="2500" dirty="0" err="1">
                <a:solidFill>
                  <a:schemeClr val="tx1"/>
                </a:solidFill>
                <a:latin typeface="Arial" panose="020B0604020202020204" pitchFamily="34" charset="0"/>
                <a:cs typeface="Arial" panose="020B0604020202020204" pitchFamily="34" charset="0"/>
              </a:rPr>
              <a:t>système</a:t>
            </a:r>
            <a:r>
              <a:rPr lang="en-US" sz="2500" dirty="0">
                <a:solidFill>
                  <a:schemeClr val="tx1"/>
                </a:solidFill>
                <a:latin typeface="Arial" panose="020B0604020202020204" pitchFamily="34" charset="0"/>
                <a:cs typeface="Arial" panose="020B0604020202020204" pitchFamily="34" charset="0"/>
              </a:rPr>
              <a:t> SMART(Salton, REF)</a:t>
            </a:r>
          </a:p>
          <a:p>
            <a:pPr lvl="1">
              <a:defRPr/>
            </a:pPr>
            <a:r>
              <a:rPr lang="fr-FR" sz="2500" b="1" dirty="0">
                <a:solidFill>
                  <a:schemeClr val="tx1"/>
                </a:solidFill>
                <a:latin typeface="Arial" panose="020B0604020202020204" pitchFamily="34" charset="0"/>
                <a:cs typeface="Arial" panose="020B0604020202020204" pitchFamily="34" charset="0"/>
              </a:rPr>
              <a:t>I</a:t>
            </a:r>
            <a:r>
              <a:rPr lang="en-US" sz="2500" b="1" dirty="0" err="1">
                <a:solidFill>
                  <a:schemeClr val="tx1"/>
                </a:solidFill>
                <a:latin typeface="Arial" panose="020B0604020202020204" pitchFamily="34" charset="0"/>
                <a:cs typeface="Arial" panose="020B0604020202020204" pitchFamily="34" charset="0"/>
              </a:rPr>
              <a:t>dée</a:t>
            </a:r>
            <a:r>
              <a:rPr lang="en-US" sz="2500" b="1" dirty="0">
                <a:solidFill>
                  <a:schemeClr val="tx1"/>
                </a:solidFill>
                <a:latin typeface="Arial" panose="020B0604020202020204" pitchFamily="34" charset="0"/>
                <a:cs typeface="Arial" panose="020B0604020202020204" pitchFamily="34" charset="0"/>
              </a:rPr>
              <a:t>:</a:t>
            </a:r>
          </a:p>
          <a:p>
            <a:pPr lvl="2">
              <a:defRPr/>
            </a:pPr>
            <a:r>
              <a:rPr lang="en-US" sz="2300" dirty="0" err="1">
                <a:solidFill>
                  <a:schemeClr val="tx1"/>
                </a:solidFill>
                <a:latin typeface="Arial" panose="020B0604020202020204" pitchFamily="34" charset="0"/>
                <a:cs typeface="Arial" panose="020B0604020202020204" pitchFamily="34" charset="0"/>
              </a:rPr>
              <a:t>Représenter</a:t>
            </a:r>
            <a:r>
              <a:rPr lang="en-US" sz="2300" dirty="0">
                <a:solidFill>
                  <a:schemeClr val="tx1"/>
                </a:solidFill>
                <a:latin typeface="Arial" panose="020B0604020202020204" pitchFamily="34" charset="0"/>
                <a:cs typeface="Arial" panose="020B0604020202020204" pitchFamily="34" charset="0"/>
              </a:rPr>
              <a:t> des </a:t>
            </a:r>
            <a:r>
              <a:rPr lang="en-US" sz="2300" dirty="0">
                <a:solidFill>
                  <a:srgbClr val="FF0000"/>
                </a:solidFill>
                <a:latin typeface="Arial" panose="020B0604020202020204" pitchFamily="34" charset="0"/>
                <a:cs typeface="Arial" panose="020B0604020202020204" pitchFamily="34" charset="0"/>
              </a:rPr>
              <a:t>documents</a:t>
            </a:r>
            <a:r>
              <a:rPr lang="en-US" sz="2300" dirty="0">
                <a:solidFill>
                  <a:schemeClr val="accent4"/>
                </a:solidFill>
                <a:latin typeface="Arial" panose="020B0604020202020204" pitchFamily="34" charset="0"/>
                <a:cs typeface="Arial" panose="020B0604020202020204" pitchFamily="34" charset="0"/>
              </a:rPr>
              <a:t> </a:t>
            </a:r>
            <a:r>
              <a:rPr lang="en-US" sz="2300" dirty="0">
                <a:solidFill>
                  <a:schemeClr val="tx1"/>
                </a:solidFill>
                <a:latin typeface="Arial" panose="020B0604020202020204" pitchFamily="34" charset="0"/>
                <a:cs typeface="Arial" panose="020B0604020202020204" pitchFamily="34" charset="0"/>
              </a:rPr>
              <a:t>et</a:t>
            </a:r>
            <a:r>
              <a:rPr lang="en-US" sz="2300" dirty="0">
                <a:solidFill>
                  <a:schemeClr val="accent4"/>
                </a:solidFill>
                <a:latin typeface="Arial" panose="020B0604020202020204" pitchFamily="34" charset="0"/>
                <a:cs typeface="Arial" panose="020B0604020202020204" pitchFamily="34" charset="0"/>
              </a:rPr>
              <a:t> </a:t>
            </a:r>
            <a:r>
              <a:rPr lang="en-US" sz="2300" dirty="0" err="1">
                <a:solidFill>
                  <a:srgbClr val="FF0000"/>
                </a:solidFill>
                <a:latin typeface="Arial" panose="020B0604020202020204" pitchFamily="34" charset="0"/>
                <a:cs typeface="Arial" panose="020B0604020202020204" pitchFamily="34" charset="0"/>
              </a:rPr>
              <a:t>requêtes</a:t>
            </a:r>
            <a:r>
              <a:rPr lang="en-US" sz="2300" dirty="0">
                <a:solidFill>
                  <a:schemeClr val="accent4"/>
                </a:solidFill>
                <a:latin typeface="Arial" panose="020B0604020202020204" pitchFamily="34" charset="0"/>
                <a:cs typeface="Arial" panose="020B0604020202020204" pitchFamily="34" charset="0"/>
              </a:rPr>
              <a:t> </a:t>
            </a:r>
            <a:r>
              <a:rPr lang="en-US" sz="2300" dirty="0">
                <a:solidFill>
                  <a:schemeClr val="tx1"/>
                </a:solidFill>
                <a:latin typeface="Arial" panose="020B0604020202020204" pitchFamily="34" charset="0"/>
                <a:cs typeface="Arial" panose="020B0604020202020204" pitchFamily="34" charset="0"/>
              </a:rPr>
              <a:t>sous </a:t>
            </a:r>
            <a:r>
              <a:rPr lang="en-US" sz="2300" dirty="0" err="1">
                <a:solidFill>
                  <a:schemeClr val="tx1"/>
                </a:solidFill>
                <a:latin typeface="Arial" panose="020B0604020202020204" pitchFamily="34" charset="0"/>
                <a:cs typeface="Arial" panose="020B0604020202020204" pitchFamily="34" charset="0"/>
              </a:rPr>
              <a:t>forme</a:t>
            </a:r>
            <a:r>
              <a:rPr lang="en-US" sz="2300" dirty="0">
                <a:solidFill>
                  <a:schemeClr val="tx1"/>
                </a:solidFill>
                <a:latin typeface="Arial" panose="020B0604020202020204" pitchFamily="34" charset="0"/>
                <a:cs typeface="Arial" panose="020B0604020202020204" pitchFamily="34" charset="0"/>
              </a:rPr>
              <a:t>  de </a:t>
            </a:r>
            <a:r>
              <a:rPr lang="en-US" sz="2300" b="1" dirty="0" err="1">
                <a:solidFill>
                  <a:srgbClr val="0000FF"/>
                </a:solidFill>
                <a:latin typeface="Arial" panose="020B0604020202020204" pitchFamily="34" charset="0"/>
                <a:cs typeface="Arial" panose="020B0604020202020204" pitchFamily="34" charset="0"/>
              </a:rPr>
              <a:t>vecteurs</a:t>
            </a:r>
            <a:r>
              <a:rPr lang="en-US" sz="2300" dirty="0">
                <a:solidFill>
                  <a:schemeClr val="accent4"/>
                </a:solidFill>
                <a:latin typeface="Arial" panose="020B0604020202020204" pitchFamily="34" charset="0"/>
                <a:cs typeface="Arial" panose="020B0604020202020204" pitchFamily="34" charset="0"/>
              </a:rPr>
              <a:t> </a:t>
            </a:r>
            <a:r>
              <a:rPr lang="en-US" sz="2300" dirty="0">
                <a:solidFill>
                  <a:schemeClr val="tx1"/>
                </a:solidFill>
                <a:latin typeface="Arial" panose="020B0604020202020204" pitchFamily="34" charset="0"/>
                <a:cs typeface="Arial" panose="020B0604020202020204" pitchFamily="34" charset="0"/>
              </a:rPr>
              <a:t>de</a:t>
            </a:r>
            <a:r>
              <a:rPr lang="en-US" sz="2300" dirty="0">
                <a:solidFill>
                  <a:schemeClr val="accent4"/>
                </a:solidFill>
                <a:latin typeface="Arial" panose="020B0604020202020204" pitchFamily="34" charset="0"/>
                <a:cs typeface="Arial" panose="020B0604020202020204" pitchFamily="34" charset="0"/>
              </a:rPr>
              <a:t> l’ </a:t>
            </a:r>
            <a:r>
              <a:rPr lang="en-US" sz="2300" dirty="0" err="1">
                <a:solidFill>
                  <a:srgbClr val="0000FF"/>
                </a:solidFill>
                <a:latin typeface="Arial" panose="020B0604020202020204" pitchFamily="34" charset="0"/>
                <a:cs typeface="Arial" panose="020B0604020202020204" pitchFamily="34" charset="0"/>
              </a:rPr>
              <a:t>espace</a:t>
            </a:r>
            <a:r>
              <a:rPr lang="en-US" sz="2300" dirty="0">
                <a:solidFill>
                  <a:srgbClr val="0000FF"/>
                </a:solidFill>
                <a:latin typeface="Arial" panose="020B0604020202020204" pitchFamily="34" charset="0"/>
                <a:cs typeface="Arial" panose="020B0604020202020204" pitchFamily="34" charset="0"/>
              </a:rPr>
              <a:t> </a:t>
            </a:r>
            <a:r>
              <a:rPr lang="en-US" sz="2300" dirty="0" err="1">
                <a:solidFill>
                  <a:srgbClr val="0000FF"/>
                </a:solidFill>
                <a:latin typeface="Arial" panose="020B0604020202020204" pitchFamily="34" charset="0"/>
                <a:cs typeface="Arial" panose="020B0604020202020204" pitchFamily="34" charset="0"/>
              </a:rPr>
              <a:t>vectoriel</a:t>
            </a:r>
            <a:r>
              <a:rPr lang="en-US" sz="2300" dirty="0">
                <a:solidFill>
                  <a:schemeClr val="accent4"/>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engendré</a:t>
            </a:r>
            <a:r>
              <a:rPr lang="en-US" sz="2300" dirty="0">
                <a:solidFill>
                  <a:schemeClr val="tx1"/>
                </a:solidFill>
                <a:latin typeface="Arial" panose="020B0604020202020204" pitchFamily="34" charset="0"/>
                <a:cs typeface="Arial" panose="020B0604020202020204" pitchFamily="34" charset="0"/>
              </a:rPr>
              <a:t> par les </a:t>
            </a:r>
            <a:r>
              <a:rPr lang="en-US" sz="2300" dirty="0" err="1">
                <a:solidFill>
                  <a:schemeClr val="tx1"/>
                </a:solidFill>
                <a:latin typeface="Arial" panose="020B0604020202020204" pitchFamily="34" charset="0"/>
                <a:cs typeface="Arial" panose="020B0604020202020204" pitchFamily="34" charset="0"/>
              </a:rPr>
              <a:t>termes</a:t>
            </a:r>
            <a:r>
              <a:rPr lang="en-US" sz="2300" dirty="0">
                <a:solidFill>
                  <a:schemeClr val="tx1"/>
                </a:solidFill>
                <a:latin typeface="Arial" panose="020B0604020202020204" pitchFamily="34" charset="0"/>
                <a:cs typeface="Arial" panose="020B0604020202020204" pitchFamily="34" charset="0"/>
              </a:rPr>
              <a:t> de la collection de documents :</a:t>
            </a:r>
          </a:p>
          <a:p>
            <a:pPr lvl="3">
              <a:defRPr/>
            </a:pPr>
            <a:r>
              <a:rPr lang="fr-FR" sz="1900" dirty="0">
                <a:latin typeface="Arial" panose="020B0604020202020204" pitchFamily="34" charset="0"/>
                <a:cs typeface="Arial" panose="020B0604020202020204" pitchFamily="34" charset="0"/>
              </a:rPr>
              <a:t>T&lt;t</a:t>
            </a:r>
            <a:r>
              <a:rPr lang="fr-FR" sz="1900" baseline="-25000" dirty="0">
                <a:latin typeface="Arial" panose="020B0604020202020204" pitchFamily="34" charset="0"/>
                <a:cs typeface="Arial" panose="020B0604020202020204" pitchFamily="34" charset="0"/>
              </a:rPr>
              <a:t>1</a:t>
            </a:r>
            <a:r>
              <a:rPr lang="fr-FR" sz="1900" dirty="0">
                <a:latin typeface="Arial" panose="020B0604020202020204" pitchFamily="34" charset="0"/>
                <a:cs typeface="Arial" panose="020B0604020202020204" pitchFamily="34" charset="0"/>
              </a:rPr>
              <a:t>,t</a:t>
            </a:r>
            <a:r>
              <a:rPr lang="fr-FR" sz="1900" baseline="-25000" dirty="0">
                <a:latin typeface="Arial" panose="020B0604020202020204" pitchFamily="34" charset="0"/>
                <a:cs typeface="Arial" panose="020B0604020202020204" pitchFamily="34" charset="0"/>
              </a:rPr>
              <a:t>2</a:t>
            </a:r>
            <a:r>
              <a:rPr lang="fr-FR" sz="1900" dirty="0">
                <a:latin typeface="Arial" panose="020B0604020202020204" pitchFamily="34" charset="0"/>
                <a:cs typeface="Arial" panose="020B0604020202020204" pitchFamily="34" charset="0"/>
              </a:rPr>
              <a:t>, …, </a:t>
            </a:r>
            <a:r>
              <a:rPr lang="fr-FR" sz="1900" dirty="0" err="1">
                <a:latin typeface="Arial" panose="020B0604020202020204" pitchFamily="34" charset="0"/>
                <a:cs typeface="Arial" panose="020B0604020202020204" pitchFamily="34" charset="0"/>
              </a:rPr>
              <a:t>t</a:t>
            </a:r>
            <a:r>
              <a:rPr lang="fr-FR" sz="1900" baseline="-25000" dirty="0" err="1">
                <a:latin typeface="Arial" panose="020B0604020202020204" pitchFamily="34" charset="0"/>
                <a:cs typeface="Arial" panose="020B0604020202020204" pitchFamily="34" charset="0"/>
              </a:rPr>
              <a:t>M</a:t>
            </a:r>
            <a:r>
              <a:rPr lang="fr-FR" sz="1900" dirty="0">
                <a:latin typeface="Arial" panose="020B0604020202020204" pitchFamily="34" charset="0"/>
                <a:cs typeface="Arial" panose="020B0604020202020204" pitchFamily="34" charset="0"/>
              </a:rPr>
              <a:t>&gt;  (</a:t>
            </a:r>
            <a:r>
              <a:rPr lang="en-US" sz="1900" dirty="0" err="1">
                <a:latin typeface="Arial" panose="020B0604020202020204" pitchFamily="34" charset="0"/>
                <a:cs typeface="Arial" panose="020B0604020202020204" pitchFamily="34" charset="0"/>
              </a:rPr>
              <a:t>terme</a:t>
            </a:r>
            <a:r>
              <a:rPr lang="en-US" sz="1900" dirty="0">
                <a:latin typeface="Arial" panose="020B0604020202020204" pitchFamily="34" charset="0"/>
                <a:cs typeface="Arial" panose="020B0604020202020204" pitchFamily="34" charset="0"/>
              </a:rPr>
              <a:t> = dimension</a:t>
            </a:r>
            <a:r>
              <a:rPr lang="fr-FR" sz="1900" dirty="0">
                <a:latin typeface="Arial" panose="020B0604020202020204" pitchFamily="34" charset="0"/>
                <a:cs typeface="Arial" panose="020B0604020202020204" pitchFamily="34" charset="0"/>
              </a:rPr>
              <a:t>)</a:t>
            </a:r>
            <a:endParaRPr lang="en-US" sz="1900" dirty="0">
              <a:latin typeface="Arial" panose="020B0604020202020204" pitchFamily="34" charset="0"/>
              <a:cs typeface="Arial" panose="020B0604020202020204" pitchFamily="34" charset="0"/>
            </a:endParaRPr>
          </a:p>
          <a:p>
            <a:pPr lvl="2">
              <a:defRPr/>
            </a:pPr>
            <a:endParaRPr lang="fr-FR" sz="2300" dirty="0">
              <a:solidFill>
                <a:schemeClr val="accent4"/>
              </a:solidFill>
              <a:latin typeface="Arial" panose="020B0604020202020204" pitchFamily="34" charset="0"/>
              <a:cs typeface="Arial" panose="020B0604020202020204" pitchFamily="34" charset="0"/>
            </a:endParaRPr>
          </a:p>
          <a:p>
            <a:pPr lvl="2">
              <a:defRPr/>
            </a:pPr>
            <a:r>
              <a:rPr lang="pl-PL" sz="2300" dirty="0">
                <a:solidFill>
                  <a:srgbClr val="FF0000"/>
                </a:solidFill>
                <a:latin typeface="Arial" panose="020B0604020202020204" pitchFamily="34" charset="0"/>
                <a:cs typeface="Arial" panose="020B0604020202020204" pitchFamily="34" charset="0"/>
              </a:rPr>
              <a:t>Document</a:t>
            </a:r>
            <a:r>
              <a:rPr lang="pl-PL" sz="2300" dirty="0">
                <a:solidFill>
                  <a:schemeClr val="accent4"/>
                </a:solidFill>
                <a:latin typeface="Arial" panose="020B0604020202020204" pitchFamily="34" charset="0"/>
                <a:cs typeface="Arial" panose="020B0604020202020204" pitchFamily="34" charset="0"/>
              </a:rPr>
              <a:t> </a:t>
            </a:r>
            <a:r>
              <a:rPr lang="pl-PL" sz="2300" dirty="0">
                <a:solidFill>
                  <a:schemeClr val="tx1"/>
                </a:solidFill>
                <a:latin typeface="Arial" panose="020B0604020202020204" pitchFamily="34" charset="0"/>
                <a:cs typeface="Arial" panose="020B0604020202020204" pitchFamily="34" charset="0"/>
              </a:rPr>
              <a:t>: d</a:t>
            </a:r>
            <a:r>
              <a:rPr lang="pl-PL" sz="2300" baseline="-25000" dirty="0">
                <a:solidFill>
                  <a:schemeClr val="tx1"/>
                </a:solidFill>
                <a:latin typeface="Arial" panose="020B0604020202020204" pitchFamily="34" charset="0"/>
                <a:cs typeface="Arial" panose="020B0604020202020204" pitchFamily="34" charset="0"/>
              </a:rPr>
              <a:t>j</a:t>
            </a:r>
            <a:r>
              <a:rPr lang="pl-PL" sz="2300" dirty="0">
                <a:solidFill>
                  <a:schemeClr val="tx1"/>
                </a:solidFill>
                <a:latin typeface="Arial" panose="020B0604020202020204" pitchFamily="34" charset="0"/>
                <a:cs typeface="Arial" panose="020B0604020202020204" pitchFamily="34" charset="0"/>
              </a:rPr>
              <a:t>= (w</a:t>
            </a:r>
            <a:r>
              <a:rPr lang="pl-PL" sz="2300" baseline="-25000" dirty="0">
                <a:solidFill>
                  <a:schemeClr val="tx1"/>
                </a:solidFill>
                <a:latin typeface="Arial" panose="020B0604020202020204" pitchFamily="34" charset="0"/>
                <a:cs typeface="Arial" panose="020B0604020202020204" pitchFamily="34" charset="0"/>
              </a:rPr>
              <a:t>1j</a:t>
            </a:r>
            <a:r>
              <a:rPr lang="pl-PL" sz="2300" dirty="0">
                <a:solidFill>
                  <a:schemeClr val="tx1"/>
                </a:solidFill>
                <a:latin typeface="Arial" panose="020B0604020202020204" pitchFamily="34" charset="0"/>
                <a:cs typeface="Arial" panose="020B0604020202020204" pitchFamily="34" charset="0"/>
              </a:rPr>
              <a:t>, w</a:t>
            </a:r>
            <a:r>
              <a:rPr lang="pl-PL" sz="2300" baseline="-25000" dirty="0">
                <a:solidFill>
                  <a:schemeClr val="tx1"/>
                </a:solidFill>
                <a:latin typeface="Arial" panose="020B0604020202020204" pitchFamily="34" charset="0"/>
                <a:cs typeface="Arial" panose="020B0604020202020204" pitchFamily="34" charset="0"/>
              </a:rPr>
              <a:t>2j</a:t>
            </a:r>
            <a:r>
              <a:rPr lang="pl-PL" sz="2300" dirty="0">
                <a:solidFill>
                  <a:schemeClr val="tx1"/>
                </a:solidFill>
                <a:latin typeface="Arial" panose="020B0604020202020204" pitchFamily="34" charset="0"/>
                <a:cs typeface="Arial" panose="020B0604020202020204" pitchFamily="34" charset="0"/>
              </a:rPr>
              <a:t>, …, w</a:t>
            </a:r>
            <a:r>
              <a:rPr lang="pl-PL" sz="2300" baseline="-25000" dirty="0">
                <a:solidFill>
                  <a:schemeClr val="tx1"/>
                </a:solidFill>
                <a:latin typeface="Arial" panose="020B0604020202020204" pitchFamily="34" charset="0"/>
                <a:cs typeface="Arial" panose="020B0604020202020204" pitchFamily="34" charset="0"/>
              </a:rPr>
              <a:t>Mj</a:t>
            </a:r>
            <a:r>
              <a:rPr lang="pl-PL" sz="2300" dirty="0">
                <a:solidFill>
                  <a:schemeClr val="tx1"/>
                </a:solidFill>
                <a:latin typeface="Arial" panose="020B0604020202020204" pitchFamily="34" charset="0"/>
                <a:cs typeface="Arial" panose="020B0604020202020204" pitchFamily="34" charset="0"/>
              </a:rPr>
              <a:t>)</a:t>
            </a:r>
          </a:p>
          <a:p>
            <a:pPr lvl="2">
              <a:defRPr/>
            </a:pPr>
            <a:r>
              <a:rPr lang="fr-FR" sz="2300" dirty="0" err="1">
                <a:solidFill>
                  <a:srgbClr val="FF0000"/>
                </a:solidFill>
                <a:latin typeface="Arial" panose="020B0604020202020204" pitchFamily="34" charset="0"/>
                <a:cs typeface="Arial" panose="020B0604020202020204" pitchFamily="34" charset="0"/>
              </a:rPr>
              <a:t>Query</a:t>
            </a:r>
            <a:r>
              <a:rPr lang="pl-PL" sz="2300" dirty="0">
                <a:solidFill>
                  <a:schemeClr val="accent4"/>
                </a:solidFill>
                <a:latin typeface="Arial" panose="020B0604020202020204" pitchFamily="34" charset="0"/>
                <a:cs typeface="Arial" panose="020B0604020202020204" pitchFamily="34" charset="0"/>
              </a:rPr>
              <a:t> : </a:t>
            </a:r>
            <a:r>
              <a:rPr lang="pl-PL" sz="2300" dirty="0">
                <a:solidFill>
                  <a:schemeClr val="tx1"/>
                </a:solidFill>
                <a:latin typeface="Arial" panose="020B0604020202020204" pitchFamily="34" charset="0"/>
                <a:cs typeface="Arial" panose="020B0604020202020204" pitchFamily="34" charset="0"/>
              </a:rPr>
              <a:t>q= (w</a:t>
            </a:r>
            <a:r>
              <a:rPr lang="pl-PL" sz="2300" baseline="-25000" dirty="0">
                <a:solidFill>
                  <a:schemeClr val="tx1"/>
                </a:solidFill>
                <a:latin typeface="Arial" panose="020B0604020202020204" pitchFamily="34" charset="0"/>
                <a:cs typeface="Arial" panose="020B0604020202020204" pitchFamily="34" charset="0"/>
              </a:rPr>
              <a:t>1q</a:t>
            </a:r>
            <a:r>
              <a:rPr lang="pl-PL" sz="2300" dirty="0">
                <a:solidFill>
                  <a:schemeClr val="tx1"/>
                </a:solidFill>
                <a:latin typeface="Arial" panose="020B0604020202020204" pitchFamily="34" charset="0"/>
                <a:cs typeface="Arial" panose="020B0604020202020204" pitchFamily="34" charset="0"/>
              </a:rPr>
              <a:t>, w</a:t>
            </a:r>
            <a:r>
              <a:rPr lang="pl-PL" sz="2300" baseline="-25000" dirty="0">
                <a:solidFill>
                  <a:schemeClr val="tx1"/>
                </a:solidFill>
                <a:latin typeface="Arial" panose="020B0604020202020204" pitchFamily="34" charset="0"/>
                <a:cs typeface="Arial" panose="020B0604020202020204" pitchFamily="34" charset="0"/>
              </a:rPr>
              <a:t>2q</a:t>
            </a:r>
            <a:r>
              <a:rPr lang="pl-PL" sz="2300" dirty="0">
                <a:solidFill>
                  <a:schemeClr val="tx1"/>
                </a:solidFill>
                <a:latin typeface="Arial" panose="020B0604020202020204" pitchFamily="34" charset="0"/>
                <a:cs typeface="Arial" panose="020B0604020202020204" pitchFamily="34" charset="0"/>
              </a:rPr>
              <a:t>, …, w</a:t>
            </a:r>
            <a:r>
              <a:rPr lang="pl-PL" sz="2300" baseline="-25000" dirty="0">
                <a:solidFill>
                  <a:schemeClr val="tx1"/>
                </a:solidFill>
                <a:latin typeface="Arial" panose="020B0604020202020204" pitchFamily="34" charset="0"/>
                <a:cs typeface="Arial" panose="020B0604020202020204" pitchFamily="34" charset="0"/>
              </a:rPr>
              <a:t>Mq</a:t>
            </a:r>
            <a:r>
              <a:rPr lang="pl-PL" sz="2300" dirty="0">
                <a:solidFill>
                  <a:schemeClr val="tx1"/>
                </a:solidFill>
                <a:latin typeface="Arial" panose="020B0604020202020204" pitchFamily="34" charset="0"/>
                <a:cs typeface="Arial" panose="020B0604020202020204" pitchFamily="34" charset="0"/>
              </a:rPr>
              <a:t>)</a:t>
            </a:r>
          </a:p>
          <a:p>
            <a:pPr lvl="2">
              <a:defRPr/>
            </a:pPr>
            <a:endParaRPr lang="en-US" sz="2300" dirty="0">
              <a:solidFill>
                <a:schemeClr val="accent4"/>
              </a:solidFill>
            </a:endParaRPr>
          </a:p>
        </p:txBody>
      </p:sp>
      <p:sp>
        <p:nvSpPr>
          <p:cNvPr id="7" name="Rectangle 6">
            <a:extLst>
              <a:ext uri="{FF2B5EF4-FFF2-40B4-BE49-F238E27FC236}">
                <a16:creationId xmlns:a16="http://schemas.microsoft.com/office/drawing/2014/main" id="{E65F30E2-8ADC-E8AA-02C2-6DA19FD0F174}"/>
              </a:ext>
            </a:extLst>
          </p:cNvPr>
          <p:cNvSpPr/>
          <p:nvPr/>
        </p:nvSpPr>
        <p:spPr>
          <a:xfrm>
            <a:off x="1077468" y="5429289"/>
            <a:ext cx="4267200" cy="646331"/>
          </a:xfrm>
          <a:prstGeom prst="rect">
            <a:avLst/>
          </a:prstGeom>
          <a:solidFill>
            <a:schemeClr val="bg1">
              <a:lumMod val="85000"/>
            </a:schemeClr>
          </a:solidFill>
          <a:ln>
            <a:solidFill>
              <a:srgbClr val="FF0000"/>
            </a:solidFill>
          </a:ln>
        </p:spPr>
        <p:txBody>
          <a:bodyPr wrap="square">
            <a:spAutoFit/>
          </a:bodyPr>
          <a:lstStyle/>
          <a:p>
            <a:r>
              <a:rPr lang="fr-FR" dirty="0" err="1">
                <a:latin typeface="+mj-lt"/>
              </a:rPr>
              <a:t>w</a:t>
            </a:r>
            <a:r>
              <a:rPr lang="fr-FR" baseline="-25000" dirty="0" err="1">
                <a:latin typeface="+mj-lt"/>
              </a:rPr>
              <a:t>ij</a:t>
            </a:r>
            <a:r>
              <a:rPr lang="fr-FR" dirty="0">
                <a:latin typeface="+mj-lt"/>
              </a:rPr>
              <a:t>: poids du terme </a:t>
            </a:r>
            <a:r>
              <a:rPr lang="fr-FR" b="1" dirty="0">
                <a:solidFill>
                  <a:srgbClr val="0000FF"/>
                </a:solidFill>
                <a:latin typeface="+mj-lt"/>
              </a:rPr>
              <a:t>t</a:t>
            </a:r>
            <a:r>
              <a:rPr lang="fr-FR" b="1" baseline="-25000" dirty="0">
                <a:solidFill>
                  <a:srgbClr val="0000FF"/>
                </a:solidFill>
                <a:latin typeface="+mj-lt"/>
              </a:rPr>
              <a:t>i</a:t>
            </a:r>
            <a:r>
              <a:rPr lang="fr-FR" dirty="0">
                <a:latin typeface="+mj-lt"/>
              </a:rPr>
              <a:t> dans le document </a:t>
            </a:r>
            <a:r>
              <a:rPr lang="fr-FR" b="1" dirty="0">
                <a:solidFill>
                  <a:srgbClr val="FF0000"/>
                </a:solidFill>
                <a:latin typeface="+mj-lt"/>
              </a:rPr>
              <a:t>d</a:t>
            </a:r>
            <a:r>
              <a:rPr lang="fr-FR" b="1" baseline="-25000" dirty="0">
                <a:solidFill>
                  <a:srgbClr val="FF0000"/>
                </a:solidFill>
                <a:latin typeface="+mj-lt"/>
              </a:rPr>
              <a:t>j</a:t>
            </a:r>
          </a:p>
          <a:p>
            <a:r>
              <a:rPr lang="fr-FR" dirty="0" err="1">
                <a:latin typeface="+mj-lt"/>
              </a:rPr>
              <a:t>w</a:t>
            </a:r>
            <a:r>
              <a:rPr lang="fr-FR" baseline="-25000" dirty="0" err="1">
                <a:latin typeface="+mj-lt"/>
              </a:rPr>
              <a:t>iq</a:t>
            </a:r>
            <a:r>
              <a:rPr lang="fr-FR" dirty="0">
                <a:latin typeface="+mj-lt"/>
              </a:rPr>
              <a:t>: poids du terme </a:t>
            </a:r>
            <a:r>
              <a:rPr lang="fr-FR" b="1" dirty="0">
                <a:solidFill>
                  <a:srgbClr val="0000FF"/>
                </a:solidFill>
                <a:latin typeface="+mj-lt"/>
              </a:rPr>
              <a:t>t</a:t>
            </a:r>
            <a:r>
              <a:rPr lang="fr-FR" b="1" baseline="-25000" dirty="0">
                <a:solidFill>
                  <a:srgbClr val="0000FF"/>
                </a:solidFill>
                <a:latin typeface="+mj-lt"/>
              </a:rPr>
              <a:t>i</a:t>
            </a:r>
            <a:r>
              <a:rPr lang="fr-FR" dirty="0">
                <a:latin typeface="+mj-lt"/>
              </a:rPr>
              <a:t> dans la requête </a:t>
            </a:r>
            <a:r>
              <a:rPr lang="fr-FR" b="1" dirty="0">
                <a:solidFill>
                  <a:srgbClr val="FF0000"/>
                </a:solidFill>
                <a:latin typeface="+mj-lt"/>
              </a:rPr>
              <a:t>q</a:t>
            </a:r>
            <a:endParaRPr lang="en-US" b="1" dirty="0">
              <a:solidFill>
                <a:srgbClr val="FF0000"/>
              </a:solidFill>
              <a:latin typeface="+mj-lt"/>
            </a:endParaRPr>
          </a:p>
        </p:txBody>
      </p:sp>
      <p:sp>
        <p:nvSpPr>
          <p:cNvPr id="8" name="AutoShape 6">
            <a:extLst>
              <a:ext uri="{FF2B5EF4-FFF2-40B4-BE49-F238E27FC236}">
                <a16:creationId xmlns:a16="http://schemas.microsoft.com/office/drawing/2014/main" id="{D7DC4F76-AE90-67C3-B1E5-607B0384AFFA}"/>
              </a:ext>
            </a:extLst>
          </p:cNvPr>
          <p:cNvSpPr>
            <a:spLocks/>
          </p:cNvSpPr>
          <p:nvPr/>
        </p:nvSpPr>
        <p:spPr bwMode="auto">
          <a:xfrm>
            <a:off x="6049293" y="3472180"/>
            <a:ext cx="274760" cy="2500313"/>
          </a:xfrm>
          <a:prstGeom prst="leftBracket">
            <a:avLst>
              <a:gd name="adj" fmla="val 9178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1600" i="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1600" i="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1600" i="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1600" i="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1600"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9pPr>
          </a:lstStyle>
          <a:p>
            <a:pPr eaLnBrk="1" hangingPunct="1"/>
            <a:endParaRPr lang="en-GB" altLang="en-US"/>
          </a:p>
        </p:txBody>
      </p:sp>
      <p:sp>
        <p:nvSpPr>
          <p:cNvPr id="9" name="Text Box 8">
            <a:extLst>
              <a:ext uri="{FF2B5EF4-FFF2-40B4-BE49-F238E27FC236}">
                <a16:creationId xmlns:a16="http://schemas.microsoft.com/office/drawing/2014/main" id="{D488E905-4F8D-1BAA-6D3D-2215B2CA572E}"/>
              </a:ext>
            </a:extLst>
          </p:cNvPr>
          <p:cNvSpPr txBox="1">
            <a:spLocks noChangeArrowheads="1"/>
          </p:cNvSpPr>
          <p:nvPr/>
        </p:nvSpPr>
        <p:spPr bwMode="auto">
          <a:xfrm>
            <a:off x="6232329" y="3472180"/>
            <a:ext cx="3561877"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i="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1600" i="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1600" i="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1600" i="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1600"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9pPr>
          </a:lstStyle>
          <a:p>
            <a:pPr algn="l" eaLnBrk="1" hangingPunct="1"/>
            <a:r>
              <a:rPr kumimoji="1" lang="en-US" altLang="zh-TW" sz="2400" dirty="0">
                <a:ea typeface="PMingLiU" panose="02020500000000000000" pitchFamily="18" charset="-120"/>
              </a:rPr>
              <a:t>        </a:t>
            </a:r>
            <a:r>
              <a:rPr kumimoji="1" lang="en-US" altLang="zh-TW" sz="2400" dirty="0">
                <a:solidFill>
                  <a:srgbClr val="FF0000"/>
                </a:solidFill>
                <a:ea typeface="PMingLiU" panose="02020500000000000000" pitchFamily="18" charset="-120"/>
              </a:rPr>
              <a:t>t</a:t>
            </a:r>
            <a:r>
              <a:rPr kumimoji="1" lang="en-US" altLang="zh-TW" sz="2400" baseline="-25000" dirty="0">
                <a:solidFill>
                  <a:srgbClr val="FF0000"/>
                </a:solidFill>
                <a:ea typeface="PMingLiU" panose="02020500000000000000" pitchFamily="18" charset="-120"/>
              </a:rPr>
              <a:t>1</a:t>
            </a:r>
            <a:r>
              <a:rPr kumimoji="1" lang="en-US" altLang="zh-TW" sz="2400" dirty="0">
                <a:solidFill>
                  <a:srgbClr val="FF0000"/>
                </a:solidFill>
                <a:ea typeface="PMingLiU" panose="02020500000000000000" pitchFamily="18" charset="-120"/>
              </a:rPr>
              <a:t>     t</a:t>
            </a:r>
            <a:r>
              <a:rPr kumimoji="1" lang="en-US" altLang="zh-TW" sz="2400" baseline="-25000" dirty="0">
                <a:solidFill>
                  <a:srgbClr val="FF0000"/>
                </a:solidFill>
                <a:ea typeface="PMingLiU" panose="02020500000000000000" pitchFamily="18" charset="-120"/>
              </a:rPr>
              <a:t>2</a:t>
            </a:r>
            <a:r>
              <a:rPr kumimoji="1" lang="en-US" altLang="zh-TW" sz="2400" dirty="0">
                <a:solidFill>
                  <a:srgbClr val="FF0000"/>
                </a:solidFill>
                <a:ea typeface="PMingLiU" panose="02020500000000000000" pitchFamily="18" charset="-120"/>
              </a:rPr>
              <a:t>    ….       </a:t>
            </a:r>
            <a:r>
              <a:rPr kumimoji="1" lang="en-US" altLang="zh-TW" sz="2400" dirty="0" err="1">
                <a:solidFill>
                  <a:srgbClr val="FF0000"/>
                </a:solidFill>
                <a:ea typeface="PMingLiU" panose="02020500000000000000" pitchFamily="18" charset="-120"/>
              </a:rPr>
              <a:t>t</a:t>
            </a:r>
            <a:r>
              <a:rPr kumimoji="1" lang="en-US" altLang="zh-TW" sz="2400" baseline="-25000" dirty="0" err="1">
                <a:solidFill>
                  <a:srgbClr val="FF0000"/>
                </a:solidFill>
                <a:ea typeface="PMingLiU" panose="02020500000000000000" pitchFamily="18" charset="-120"/>
              </a:rPr>
              <a:t>M</a:t>
            </a:r>
            <a:endParaRPr kumimoji="1" lang="en-US" altLang="zh-TW" sz="2400" dirty="0">
              <a:solidFill>
                <a:srgbClr val="FF0000"/>
              </a:solidFill>
              <a:ea typeface="PMingLiU" panose="02020500000000000000" pitchFamily="18" charset="-120"/>
            </a:endParaRPr>
          </a:p>
          <a:p>
            <a:pPr algn="l" eaLnBrk="1" hangingPunct="1"/>
            <a:r>
              <a:rPr kumimoji="1" lang="en-US" altLang="zh-TW" sz="2400" dirty="0">
                <a:solidFill>
                  <a:srgbClr val="FF0000"/>
                </a:solidFill>
                <a:ea typeface="PMingLiU" panose="02020500000000000000" pitchFamily="18" charset="-120"/>
              </a:rPr>
              <a:t>d</a:t>
            </a:r>
            <a:r>
              <a:rPr kumimoji="1" lang="en-US" altLang="zh-TW" sz="2400" baseline="-25000" dirty="0">
                <a:solidFill>
                  <a:srgbClr val="FF0000"/>
                </a:solidFill>
                <a:ea typeface="PMingLiU" panose="02020500000000000000" pitchFamily="18" charset="-120"/>
              </a:rPr>
              <a:t>1</a:t>
            </a:r>
            <a:r>
              <a:rPr kumimoji="1" lang="en-US" altLang="zh-TW" sz="2400" dirty="0">
                <a:ea typeface="PMingLiU" panose="02020500000000000000" pitchFamily="18" charset="-120"/>
              </a:rPr>
              <a:t>    w</a:t>
            </a:r>
            <a:r>
              <a:rPr kumimoji="1" lang="en-US" altLang="zh-TW" sz="2400" baseline="-25000" dirty="0">
                <a:ea typeface="PMingLiU" panose="02020500000000000000" pitchFamily="18" charset="-120"/>
              </a:rPr>
              <a:t>11</a:t>
            </a:r>
            <a:r>
              <a:rPr kumimoji="1" lang="en-US" altLang="zh-TW" sz="2400" dirty="0">
                <a:ea typeface="PMingLiU" panose="02020500000000000000" pitchFamily="18" charset="-120"/>
              </a:rPr>
              <a:t>  w</a:t>
            </a:r>
            <a:r>
              <a:rPr kumimoji="1" lang="en-US" altLang="zh-TW" sz="2400" baseline="-25000" dirty="0">
                <a:ea typeface="PMingLiU" panose="02020500000000000000" pitchFamily="18" charset="-120"/>
              </a:rPr>
              <a:t>21</a:t>
            </a:r>
            <a:r>
              <a:rPr kumimoji="1" lang="en-US" altLang="zh-TW" sz="2400" dirty="0">
                <a:ea typeface="PMingLiU" panose="02020500000000000000" pitchFamily="18" charset="-120"/>
              </a:rPr>
              <a:t>   …      w</a:t>
            </a:r>
            <a:r>
              <a:rPr kumimoji="1" lang="en-US" altLang="zh-TW" sz="2400" baseline="-25000" dirty="0">
                <a:ea typeface="PMingLiU" panose="02020500000000000000" pitchFamily="18" charset="-120"/>
              </a:rPr>
              <a:t>M1</a:t>
            </a:r>
            <a:endParaRPr kumimoji="1" lang="en-US" altLang="zh-TW" sz="2400" dirty="0">
              <a:ea typeface="PMingLiU" panose="02020500000000000000" pitchFamily="18" charset="-120"/>
            </a:endParaRPr>
          </a:p>
          <a:p>
            <a:pPr algn="l" eaLnBrk="1" hangingPunct="1"/>
            <a:r>
              <a:rPr kumimoji="1" lang="en-US" altLang="zh-TW" sz="2400" dirty="0">
                <a:solidFill>
                  <a:srgbClr val="FF0000"/>
                </a:solidFill>
                <a:ea typeface="PMingLiU" panose="02020500000000000000" pitchFamily="18" charset="-120"/>
              </a:rPr>
              <a:t>d</a:t>
            </a:r>
            <a:r>
              <a:rPr kumimoji="1" lang="en-US" altLang="zh-TW" sz="2400" baseline="-25000" dirty="0">
                <a:solidFill>
                  <a:srgbClr val="FF0000"/>
                </a:solidFill>
                <a:ea typeface="PMingLiU" panose="02020500000000000000" pitchFamily="18" charset="-120"/>
              </a:rPr>
              <a:t>2</a:t>
            </a:r>
            <a:r>
              <a:rPr kumimoji="1" lang="en-US" altLang="zh-TW" sz="2400" baseline="-25000" dirty="0">
                <a:ea typeface="PMingLiU" panose="02020500000000000000" pitchFamily="18" charset="-120"/>
              </a:rPr>
              <a:t> </a:t>
            </a:r>
            <a:r>
              <a:rPr kumimoji="1" lang="en-US" altLang="zh-TW" sz="2400" dirty="0">
                <a:ea typeface="PMingLiU" panose="02020500000000000000" pitchFamily="18" charset="-120"/>
              </a:rPr>
              <a:t>   w</a:t>
            </a:r>
            <a:r>
              <a:rPr kumimoji="1" lang="en-US" altLang="zh-TW" sz="2400" baseline="-25000" dirty="0">
                <a:ea typeface="PMingLiU" panose="02020500000000000000" pitchFamily="18" charset="-120"/>
              </a:rPr>
              <a:t>12</a:t>
            </a:r>
            <a:r>
              <a:rPr kumimoji="1" lang="en-US" altLang="zh-TW" sz="2400" dirty="0">
                <a:ea typeface="PMingLiU" panose="02020500000000000000" pitchFamily="18" charset="-120"/>
              </a:rPr>
              <a:t>  w</a:t>
            </a:r>
            <a:r>
              <a:rPr kumimoji="1" lang="en-US" altLang="zh-TW" sz="2400" baseline="-25000" dirty="0">
                <a:ea typeface="PMingLiU" panose="02020500000000000000" pitchFamily="18" charset="-120"/>
              </a:rPr>
              <a:t>22</a:t>
            </a:r>
            <a:r>
              <a:rPr kumimoji="1" lang="en-US" altLang="zh-TW" sz="2400" dirty="0">
                <a:ea typeface="PMingLiU" panose="02020500000000000000" pitchFamily="18" charset="-120"/>
              </a:rPr>
              <a:t>   …      w</a:t>
            </a:r>
            <a:r>
              <a:rPr kumimoji="1" lang="en-US" altLang="zh-TW" sz="2400" baseline="-25000" dirty="0">
                <a:ea typeface="PMingLiU" panose="02020500000000000000" pitchFamily="18" charset="-120"/>
              </a:rPr>
              <a:t>M2</a:t>
            </a:r>
            <a:endParaRPr kumimoji="1" lang="en-US" altLang="zh-TW" sz="2400" dirty="0">
              <a:ea typeface="PMingLiU" panose="02020500000000000000" pitchFamily="18" charset="-120"/>
            </a:endParaRPr>
          </a:p>
          <a:p>
            <a:pPr algn="l" eaLnBrk="1" hangingPunct="1"/>
            <a:r>
              <a:rPr kumimoji="1" lang="en-US" altLang="zh-TW" sz="2400" dirty="0">
                <a:ea typeface="PMingLiU" panose="02020500000000000000" pitchFamily="18" charset="-120"/>
              </a:rPr>
              <a:t> </a:t>
            </a:r>
            <a:r>
              <a:rPr kumimoji="1" lang="en-US" altLang="zh-TW" sz="2400" i="0" dirty="0">
                <a:solidFill>
                  <a:srgbClr val="FF0000"/>
                </a:solidFill>
                <a:ea typeface="PMingLiU" panose="02020500000000000000" pitchFamily="18" charset="-120"/>
              </a:rPr>
              <a:t>:</a:t>
            </a:r>
            <a:r>
              <a:rPr kumimoji="1" lang="en-US" altLang="zh-TW" sz="2400" i="0" dirty="0">
                <a:ea typeface="PMingLiU" panose="02020500000000000000" pitchFamily="18" charset="-120"/>
              </a:rPr>
              <a:t>       :      :               :</a:t>
            </a:r>
          </a:p>
          <a:p>
            <a:pPr algn="l" eaLnBrk="1" hangingPunct="1"/>
            <a:r>
              <a:rPr kumimoji="1" lang="en-US" altLang="zh-TW" sz="2400" i="0" dirty="0">
                <a:ea typeface="PMingLiU" panose="02020500000000000000" pitchFamily="18" charset="-120"/>
              </a:rPr>
              <a:t> </a:t>
            </a:r>
            <a:r>
              <a:rPr kumimoji="1" lang="en-US" altLang="zh-TW" sz="2400" i="0" dirty="0">
                <a:solidFill>
                  <a:srgbClr val="FF0000"/>
                </a:solidFill>
                <a:ea typeface="PMingLiU" panose="02020500000000000000" pitchFamily="18" charset="-120"/>
              </a:rPr>
              <a:t>:</a:t>
            </a:r>
            <a:r>
              <a:rPr kumimoji="1" lang="en-US" altLang="zh-TW" sz="2400" i="0" dirty="0">
                <a:ea typeface="PMingLiU" panose="02020500000000000000" pitchFamily="18" charset="-120"/>
              </a:rPr>
              <a:t>       :      :               :</a:t>
            </a:r>
            <a:endParaRPr kumimoji="1" lang="en-US" altLang="zh-TW" sz="2400" dirty="0">
              <a:ea typeface="PMingLiU" panose="02020500000000000000" pitchFamily="18" charset="-120"/>
            </a:endParaRPr>
          </a:p>
          <a:p>
            <a:pPr algn="l" eaLnBrk="1" hangingPunct="1"/>
            <a:r>
              <a:rPr kumimoji="1" lang="en-US" altLang="zh-TW" sz="2400" dirty="0" err="1">
                <a:solidFill>
                  <a:srgbClr val="FF0000"/>
                </a:solidFill>
                <a:ea typeface="PMingLiU" panose="02020500000000000000" pitchFamily="18" charset="-120"/>
              </a:rPr>
              <a:t>d</a:t>
            </a:r>
            <a:r>
              <a:rPr kumimoji="1" lang="en-US" altLang="zh-TW" sz="2400" baseline="-25000" dirty="0" err="1">
                <a:solidFill>
                  <a:srgbClr val="FF0000"/>
                </a:solidFill>
                <a:ea typeface="PMingLiU" panose="02020500000000000000" pitchFamily="18" charset="-120"/>
              </a:rPr>
              <a:t>n</a:t>
            </a:r>
            <a:r>
              <a:rPr kumimoji="1" lang="en-US" altLang="zh-TW" sz="2400" dirty="0">
                <a:ea typeface="PMingLiU" panose="02020500000000000000" pitchFamily="18" charset="-120"/>
              </a:rPr>
              <a:t>    w</a:t>
            </a:r>
            <a:r>
              <a:rPr kumimoji="1" lang="en-US" altLang="zh-TW" sz="2400" baseline="-25000" dirty="0">
                <a:ea typeface="PMingLiU" panose="02020500000000000000" pitchFamily="18" charset="-120"/>
              </a:rPr>
              <a:t>1n</a:t>
            </a:r>
            <a:r>
              <a:rPr kumimoji="1" lang="en-US" altLang="zh-TW" sz="2400" dirty="0">
                <a:ea typeface="PMingLiU" panose="02020500000000000000" pitchFamily="18" charset="-120"/>
              </a:rPr>
              <a:t>  w</a:t>
            </a:r>
            <a:r>
              <a:rPr kumimoji="1" lang="en-US" altLang="zh-TW" sz="2400" baseline="-25000" dirty="0">
                <a:ea typeface="PMingLiU" panose="02020500000000000000" pitchFamily="18" charset="-120"/>
              </a:rPr>
              <a:t>2n</a:t>
            </a:r>
            <a:r>
              <a:rPr kumimoji="1" lang="en-US" altLang="zh-TW" sz="2400" dirty="0">
                <a:ea typeface="PMingLiU" panose="02020500000000000000" pitchFamily="18" charset="-120"/>
              </a:rPr>
              <a:t>   …      </a:t>
            </a:r>
            <a:r>
              <a:rPr kumimoji="1" lang="en-US" altLang="zh-TW" sz="2400" dirty="0" err="1">
                <a:ea typeface="PMingLiU" panose="02020500000000000000" pitchFamily="18" charset="-120"/>
              </a:rPr>
              <a:t>w</a:t>
            </a:r>
            <a:r>
              <a:rPr kumimoji="1" lang="en-US" altLang="zh-TW" sz="2400" baseline="-25000" dirty="0" err="1">
                <a:ea typeface="PMingLiU" panose="02020500000000000000" pitchFamily="18" charset="-120"/>
              </a:rPr>
              <a:t>Mn</a:t>
            </a:r>
            <a:endParaRPr kumimoji="1" lang="en-US" altLang="zh-TW" sz="2400" baseline="-25000" dirty="0">
              <a:ea typeface="PMingLiU" panose="02020500000000000000" pitchFamily="18" charset="-120"/>
            </a:endParaRPr>
          </a:p>
          <a:p>
            <a:pPr algn="l" eaLnBrk="1" hangingPunct="1"/>
            <a:endParaRPr kumimoji="1" lang="zh-TW" altLang="en-US" sz="2400" i="0" dirty="0">
              <a:ea typeface="PMingLiU" panose="02020500000000000000" pitchFamily="18" charset="-120"/>
            </a:endParaRPr>
          </a:p>
        </p:txBody>
      </p:sp>
      <p:sp>
        <p:nvSpPr>
          <p:cNvPr id="10" name="AutoShape 6">
            <a:extLst>
              <a:ext uri="{FF2B5EF4-FFF2-40B4-BE49-F238E27FC236}">
                <a16:creationId xmlns:a16="http://schemas.microsoft.com/office/drawing/2014/main" id="{6D553885-626A-280F-82BF-E125487EC838}"/>
              </a:ext>
            </a:extLst>
          </p:cNvPr>
          <p:cNvSpPr>
            <a:spLocks/>
          </p:cNvSpPr>
          <p:nvPr/>
        </p:nvSpPr>
        <p:spPr bwMode="auto">
          <a:xfrm rot="10800000">
            <a:off x="9356533" y="3472179"/>
            <a:ext cx="274760" cy="2500313"/>
          </a:xfrm>
          <a:prstGeom prst="leftBracket">
            <a:avLst>
              <a:gd name="adj" fmla="val 91783"/>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1600" i="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1600" i="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1600" i="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1600" i="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1600"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9pPr>
          </a:lstStyle>
          <a:p>
            <a:pPr eaLnBrk="1" hangingPunct="1"/>
            <a:endParaRPr lang="en-GB" altLang="en-US"/>
          </a:p>
        </p:txBody>
      </p:sp>
      <p:sp>
        <p:nvSpPr>
          <p:cNvPr id="11" name="Rectangle 10">
            <a:extLst>
              <a:ext uri="{FF2B5EF4-FFF2-40B4-BE49-F238E27FC236}">
                <a16:creationId xmlns:a16="http://schemas.microsoft.com/office/drawing/2014/main" id="{E3D14EE3-39A5-DB82-DBE4-FF7711FFEC12}"/>
              </a:ext>
            </a:extLst>
          </p:cNvPr>
          <p:cNvSpPr/>
          <p:nvPr/>
        </p:nvSpPr>
        <p:spPr>
          <a:xfrm>
            <a:off x="3248088" y="6474646"/>
            <a:ext cx="6633611" cy="276999"/>
          </a:xfrm>
          <a:prstGeom prst="rect">
            <a:avLst/>
          </a:prstGeom>
          <a:solidFill>
            <a:srgbClr val="FFFF00">
              <a:alpha val="50000"/>
            </a:srgbClr>
          </a:solidFill>
        </p:spPr>
        <p:txBody>
          <a:bodyPr wrap="none">
            <a:spAutoFit/>
          </a:bodyPr>
          <a:lstStyle/>
          <a:p>
            <a:r>
              <a:rPr lang="en-US" sz="1200" b="1" dirty="0">
                <a:solidFill>
                  <a:srgbClr val="FF0000"/>
                </a:solidFill>
              </a:rPr>
              <a:t>REF : Salton, G. (1971). The SMART retrieval system—experiments in automatic document processing.</a:t>
            </a:r>
          </a:p>
        </p:txBody>
      </p:sp>
    </p:spTree>
    <p:extLst>
      <p:ext uri="{BB962C8B-B14F-4D97-AF65-F5344CB8AC3E}">
        <p14:creationId xmlns:p14="http://schemas.microsoft.com/office/powerpoint/2010/main" val="3593043656"/>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B1403CEF-821D-00AA-6F10-17EBCADA8567}"/>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437874D4-49C8-3D30-4F45-41BDBD72A872}"/>
              </a:ext>
            </a:extLst>
          </p:cNvPr>
          <p:cNvPicPr>
            <a:picLocks noChangeAspect="1"/>
          </p:cNvPicPr>
          <p:nvPr/>
        </p:nvPicPr>
        <p:blipFill>
          <a:blip r:embed="rId2"/>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7B6D1318-B432-E1D8-7597-E1F0CA34148C}"/>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3. IR Models : Vector Space Model</a:t>
            </a:r>
          </a:p>
        </p:txBody>
      </p:sp>
      <p:sp>
        <p:nvSpPr>
          <p:cNvPr id="7" name="Rectangle 6">
            <a:extLst>
              <a:ext uri="{FF2B5EF4-FFF2-40B4-BE49-F238E27FC236}">
                <a16:creationId xmlns:a16="http://schemas.microsoft.com/office/drawing/2014/main" id="{67FFC464-0D04-C6A4-8102-A3C7678A5102}"/>
              </a:ext>
            </a:extLst>
          </p:cNvPr>
          <p:cNvSpPr/>
          <p:nvPr/>
        </p:nvSpPr>
        <p:spPr>
          <a:xfrm>
            <a:off x="6186673" y="1060006"/>
            <a:ext cx="4267200" cy="646331"/>
          </a:xfrm>
          <a:prstGeom prst="rect">
            <a:avLst/>
          </a:prstGeom>
          <a:solidFill>
            <a:schemeClr val="bg1">
              <a:lumMod val="85000"/>
            </a:schemeClr>
          </a:solidFill>
          <a:ln>
            <a:solidFill>
              <a:srgbClr val="FF0000"/>
            </a:solidFill>
          </a:ln>
        </p:spPr>
        <p:txBody>
          <a:bodyPr wrap="square">
            <a:spAutoFit/>
          </a:bodyPr>
          <a:lstStyle/>
          <a:p>
            <a:r>
              <a:rPr lang="fr-FR" dirty="0" err="1">
                <a:latin typeface="+mj-lt"/>
              </a:rPr>
              <a:t>w</a:t>
            </a:r>
            <a:r>
              <a:rPr lang="fr-FR" baseline="-25000" dirty="0" err="1">
                <a:latin typeface="+mj-lt"/>
              </a:rPr>
              <a:t>ij</a:t>
            </a:r>
            <a:r>
              <a:rPr lang="fr-FR" dirty="0">
                <a:latin typeface="+mj-lt"/>
              </a:rPr>
              <a:t>: poids du terme </a:t>
            </a:r>
            <a:r>
              <a:rPr lang="fr-FR" b="1" dirty="0">
                <a:solidFill>
                  <a:srgbClr val="0000FF"/>
                </a:solidFill>
                <a:latin typeface="+mj-lt"/>
              </a:rPr>
              <a:t>t</a:t>
            </a:r>
            <a:r>
              <a:rPr lang="fr-FR" b="1" baseline="-25000" dirty="0">
                <a:solidFill>
                  <a:srgbClr val="0000FF"/>
                </a:solidFill>
                <a:latin typeface="+mj-lt"/>
              </a:rPr>
              <a:t>i</a:t>
            </a:r>
            <a:r>
              <a:rPr lang="fr-FR" dirty="0">
                <a:latin typeface="+mj-lt"/>
              </a:rPr>
              <a:t> dans le document </a:t>
            </a:r>
            <a:r>
              <a:rPr lang="fr-FR" b="1" dirty="0">
                <a:solidFill>
                  <a:srgbClr val="FF0000"/>
                </a:solidFill>
                <a:latin typeface="+mj-lt"/>
              </a:rPr>
              <a:t>d</a:t>
            </a:r>
            <a:r>
              <a:rPr lang="fr-FR" b="1" baseline="-25000" dirty="0">
                <a:solidFill>
                  <a:srgbClr val="FF0000"/>
                </a:solidFill>
                <a:latin typeface="+mj-lt"/>
              </a:rPr>
              <a:t>j</a:t>
            </a:r>
          </a:p>
          <a:p>
            <a:r>
              <a:rPr lang="fr-FR" dirty="0" err="1">
                <a:latin typeface="+mj-lt"/>
              </a:rPr>
              <a:t>w</a:t>
            </a:r>
            <a:r>
              <a:rPr lang="fr-FR" baseline="-25000" dirty="0" err="1">
                <a:latin typeface="+mj-lt"/>
              </a:rPr>
              <a:t>iq</a:t>
            </a:r>
            <a:r>
              <a:rPr lang="fr-FR" dirty="0">
                <a:latin typeface="+mj-lt"/>
              </a:rPr>
              <a:t>: poids du terme </a:t>
            </a:r>
            <a:r>
              <a:rPr lang="fr-FR" b="1" dirty="0">
                <a:solidFill>
                  <a:srgbClr val="0000FF"/>
                </a:solidFill>
                <a:latin typeface="+mj-lt"/>
              </a:rPr>
              <a:t>t</a:t>
            </a:r>
            <a:r>
              <a:rPr lang="fr-FR" b="1" baseline="-25000" dirty="0">
                <a:solidFill>
                  <a:srgbClr val="0000FF"/>
                </a:solidFill>
                <a:latin typeface="+mj-lt"/>
              </a:rPr>
              <a:t>i</a:t>
            </a:r>
            <a:r>
              <a:rPr lang="fr-FR" dirty="0">
                <a:latin typeface="+mj-lt"/>
              </a:rPr>
              <a:t> dans la requête </a:t>
            </a:r>
            <a:r>
              <a:rPr lang="fr-FR" b="1" dirty="0">
                <a:solidFill>
                  <a:srgbClr val="FF0000"/>
                </a:solidFill>
                <a:latin typeface="+mj-lt"/>
              </a:rPr>
              <a:t>q</a:t>
            </a:r>
            <a:endParaRPr lang="en-US" b="1" dirty="0">
              <a:solidFill>
                <a:srgbClr val="FF0000"/>
              </a:solidFill>
              <a:latin typeface="+mj-lt"/>
            </a:endParaRPr>
          </a:p>
        </p:txBody>
      </p:sp>
      <p:sp>
        <p:nvSpPr>
          <p:cNvPr id="6" name="ZoneTexte 5">
            <a:extLst>
              <a:ext uri="{FF2B5EF4-FFF2-40B4-BE49-F238E27FC236}">
                <a16:creationId xmlns:a16="http://schemas.microsoft.com/office/drawing/2014/main" id="{58B5415B-9399-7FCD-D55E-72E1A109A4BA}"/>
              </a:ext>
            </a:extLst>
          </p:cNvPr>
          <p:cNvSpPr txBox="1"/>
          <p:nvPr/>
        </p:nvSpPr>
        <p:spPr>
          <a:xfrm>
            <a:off x="-555584" y="1023838"/>
            <a:ext cx="5343992" cy="707886"/>
          </a:xfrm>
          <a:prstGeom prst="rect">
            <a:avLst/>
          </a:prstGeom>
          <a:noFill/>
        </p:spPr>
        <p:txBody>
          <a:bodyPr wrap="square">
            <a:spAutoFit/>
          </a:bodyPr>
          <a:lstStyle/>
          <a:p>
            <a:pPr lvl="2" algn="just">
              <a:defRPr/>
            </a:pPr>
            <a:r>
              <a:rPr lang="pl-PL" sz="2000" dirty="0">
                <a:solidFill>
                  <a:srgbClr val="FF0000"/>
                </a:solidFill>
                <a:latin typeface="Arial" panose="020B0604020202020204" pitchFamily="34" charset="0"/>
                <a:cs typeface="Arial" panose="020B0604020202020204" pitchFamily="34" charset="0"/>
              </a:rPr>
              <a:t>Document</a:t>
            </a:r>
            <a:r>
              <a:rPr lang="pl-PL" sz="2000" dirty="0">
                <a:solidFill>
                  <a:schemeClr val="accent4"/>
                </a:solidFill>
                <a:latin typeface="Arial" panose="020B0604020202020204" pitchFamily="34" charset="0"/>
                <a:cs typeface="Arial" panose="020B0604020202020204" pitchFamily="34" charset="0"/>
              </a:rPr>
              <a:t> </a:t>
            </a:r>
            <a:r>
              <a:rPr lang="pl-PL" sz="2000" dirty="0">
                <a:solidFill>
                  <a:schemeClr val="tx1"/>
                </a:solidFill>
                <a:latin typeface="Arial" panose="020B0604020202020204" pitchFamily="34" charset="0"/>
                <a:cs typeface="Arial" panose="020B0604020202020204" pitchFamily="34" charset="0"/>
              </a:rPr>
              <a:t>: d</a:t>
            </a:r>
            <a:r>
              <a:rPr lang="pl-PL" sz="2000" baseline="-25000" dirty="0">
                <a:solidFill>
                  <a:schemeClr val="tx1"/>
                </a:solidFill>
                <a:latin typeface="Arial" panose="020B0604020202020204" pitchFamily="34" charset="0"/>
                <a:cs typeface="Arial" panose="020B0604020202020204" pitchFamily="34" charset="0"/>
              </a:rPr>
              <a:t>j</a:t>
            </a:r>
            <a:r>
              <a:rPr lang="pl-PL" sz="2000" dirty="0">
                <a:solidFill>
                  <a:schemeClr val="tx1"/>
                </a:solidFill>
                <a:latin typeface="Arial" panose="020B0604020202020204" pitchFamily="34" charset="0"/>
                <a:cs typeface="Arial" panose="020B0604020202020204" pitchFamily="34" charset="0"/>
              </a:rPr>
              <a:t>= (w</a:t>
            </a:r>
            <a:r>
              <a:rPr lang="pl-PL" sz="2000" baseline="-25000" dirty="0">
                <a:solidFill>
                  <a:schemeClr val="tx1"/>
                </a:solidFill>
                <a:latin typeface="Arial" panose="020B0604020202020204" pitchFamily="34" charset="0"/>
                <a:cs typeface="Arial" panose="020B0604020202020204" pitchFamily="34" charset="0"/>
              </a:rPr>
              <a:t>1j</a:t>
            </a:r>
            <a:r>
              <a:rPr lang="pl-PL" sz="2000" dirty="0">
                <a:solidFill>
                  <a:schemeClr val="tx1"/>
                </a:solidFill>
                <a:latin typeface="Arial" panose="020B0604020202020204" pitchFamily="34" charset="0"/>
                <a:cs typeface="Arial" panose="020B0604020202020204" pitchFamily="34" charset="0"/>
              </a:rPr>
              <a:t>, w</a:t>
            </a:r>
            <a:r>
              <a:rPr lang="pl-PL" sz="2000" baseline="-25000" dirty="0">
                <a:solidFill>
                  <a:schemeClr val="tx1"/>
                </a:solidFill>
                <a:latin typeface="Arial" panose="020B0604020202020204" pitchFamily="34" charset="0"/>
                <a:cs typeface="Arial" panose="020B0604020202020204" pitchFamily="34" charset="0"/>
              </a:rPr>
              <a:t>2j</a:t>
            </a:r>
            <a:r>
              <a:rPr lang="pl-PL" sz="2000" dirty="0">
                <a:solidFill>
                  <a:schemeClr val="tx1"/>
                </a:solidFill>
                <a:latin typeface="Arial" panose="020B0604020202020204" pitchFamily="34" charset="0"/>
                <a:cs typeface="Arial" panose="020B0604020202020204" pitchFamily="34" charset="0"/>
              </a:rPr>
              <a:t>, …, w</a:t>
            </a:r>
            <a:r>
              <a:rPr lang="pl-PL" sz="2000" baseline="-25000" dirty="0">
                <a:solidFill>
                  <a:schemeClr val="tx1"/>
                </a:solidFill>
                <a:latin typeface="Arial" panose="020B0604020202020204" pitchFamily="34" charset="0"/>
                <a:cs typeface="Arial" panose="020B0604020202020204" pitchFamily="34" charset="0"/>
              </a:rPr>
              <a:t>Mj</a:t>
            </a:r>
            <a:r>
              <a:rPr lang="pl-PL" sz="2000" dirty="0">
                <a:solidFill>
                  <a:schemeClr val="tx1"/>
                </a:solidFill>
                <a:latin typeface="Arial" panose="020B0604020202020204" pitchFamily="34" charset="0"/>
                <a:cs typeface="Arial" panose="020B0604020202020204" pitchFamily="34" charset="0"/>
              </a:rPr>
              <a:t>)</a:t>
            </a:r>
          </a:p>
          <a:p>
            <a:pPr lvl="2" algn="just">
              <a:defRPr/>
            </a:pPr>
            <a:r>
              <a:rPr lang="fr-FR" sz="2000" dirty="0" err="1">
                <a:solidFill>
                  <a:srgbClr val="FF0000"/>
                </a:solidFill>
                <a:latin typeface="Arial" panose="020B0604020202020204" pitchFamily="34" charset="0"/>
                <a:cs typeface="Arial" panose="020B0604020202020204" pitchFamily="34" charset="0"/>
              </a:rPr>
              <a:t>Query</a:t>
            </a:r>
            <a:r>
              <a:rPr lang="pl-PL" sz="2000" dirty="0">
                <a:solidFill>
                  <a:schemeClr val="accent4"/>
                </a:solidFill>
                <a:latin typeface="Arial" panose="020B0604020202020204" pitchFamily="34" charset="0"/>
                <a:cs typeface="Arial" panose="020B0604020202020204" pitchFamily="34" charset="0"/>
              </a:rPr>
              <a:t> : </a:t>
            </a:r>
            <a:r>
              <a:rPr lang="pl-PL" sz="2000" dirty="0">
                <a:solidFill>
                  <a:schemeClr val="tx1"/>
                </a:solidFill>
                <a:latin typeface="Arial" panose="020B0604020202020204" pitchFamily="34" charset="0"/>
                <a:cs typeface="Arial" panose="020B0604020202020204" pitchFamily="34" charset="0"/>
              </a:rPr>
              <a:t>q= (w</a:t>
            </a:r>
            <a:r>
              <a:rPr lang="pl-PL" sz="2000" baseline="-25000" dirty="0">
                <a:solidFill>
                  <a:schemeClr val="tx1"/>
                </a:solidFill>
                <a:latin typeface="Arial" panose="020B0604020202020204" pitchFamily="34" charset="0"/>
                <a:cs typeface="Arial" panose="020B0604020202020204" pitchFamily="34" charset="0"/>
              </a:rPr>
              <a:t>1q</a:t>
            </a:r>
            <a:r>
              <a:rPr lang="pl-PL" sz="2000" dirty="0">
                <a:solidFill>
                  <a:schemeClr val="tx1"/>
                </a:solidFill>
                <a:latin typeface="Arial" panose="020B0604020202020204" pitchFamily="34" charset="0"/>
                <a:cs typeface="Arial" panose="020B0604020202020204" pitchFamily="34" charset="0"/>
              </a:rPr>
              <a:t>, w</a:t>
            </a:r>
            <a:r>
              <a:rPr lang="pl-PL" sz="2000" baseline="-25000" dirty="0">
                <a:solidFill>
                  <a:schemeClr val="tx1"/>
                </a:solidFill>
                <a:latin typeface="Arial" panose="020B0604020202020204" pitchFamily="34" charset="0"/>
                <a:cs typeface="Arial" panose="020B0604020202020204" pitchFamily="34" charset="0"/>
              </a:rPr>
              <a:t>2q</a:t>
            </a:r>
            <a:r>
              <a:rPr lang="pl-PL" sz="2000" dirty="0">
                <a:solidFill>
                  <a:schemeClr val="tx1"/>
                </a:solidFill>
                <a:latin typeface="Arial" panose="020B0604020202020204" pitchFamily="34" charset="0"/>
                <a:cs typeface="Arial" panose="020B0604020202020204" pitchFamily="34" charset="0"/>
              </a:rPr>
              <a:t>, …, w</a:t>
            </a:r>
            <a:r>
              <a:rPr lang="pl-PL" sz="2000" baseline="-25000" dirty="0">
                <a:solidFill>
                  <a:schemeClr val="tx1"/>
                </a:solidFill>
                <a:latin typeface="Arial" panose="020B0604020202020204" pitchFamily="34" charset="0"/>
                <a:cs typeface="Arial" panose="020B0604020202020204" pitchFamily="34" charset="0"/>
              </a:rPr>
              <a:t>Mq</a:t>
            </a:r>
            <a:r>
              <a:rPr lang="pl-PL" sz="2000" dirty="0">
                <a:solidFill>
                  <a:schemeClr val="tx1"/>
                </a:solidFill>
                <a:latin typeface="Arial" panose="020B0604020202020204" pitchFamily="34" charset="0"/>
                <a:cs typeface="Arial" panose="020B0604020202020204" pitchFamily="34" charset="0"/>
              </a:rPr>
              <a:t>)</a:t>
            </a:r>
          </a:p>
        </p:txBody>
      </p:sp>
      <p:sp>
        <p:nvSpPr>
          <p:cNvPr id="12" name="Rectangle 11">
            <a:extLst>
              <a:ext uri="{FF2B5EF4-FFF2-40B4-BE49-F238E27FC236}">
                <a16:creationId xmlns:a16="http://schemas.microsoft.com/office/drawing/2014/main" id="{BB5D9D1C-A476-2C13-BF7B-C3AB81F64422}"/>
              </a:ext>
            </a:extLst>
          </p:cNvPr>
          <p:cNvSpPr/>
          <p:nvPr/>
        </p:nvSpPr>
        <p:spPr>
          <a:xfrm>
            <a:off x="5599008" y="3263803"/>
            <a:ext cx="4854866" cy="2862322"/>
          </a:xfrm>
          <a:prstGeom prst="rect">
            <a:avLst/>
          </a:prstGeom>
        </p:spPr>
        <p:txBody>
          <a:bodyPr wrap="square">
            <a:spAutoFit/>
          </a:bodyPr>
          <a:lstStyle/>
          <a:p>
            <a:pPr marL="285750" indent="-285750">
              <a:buFont typeface="Arial" panose="020B0604020202020204" pitchFamily="34" charset="0"/>
              <a:buChar char="•"/>
            </a:pPr>
            <a:r>
              <a:rPr lang="en-US" sz="2000" dirty="0"/>
              <a:t>Il </a:t>
            </a:r>
            <a:r>
              <a:rPr lang="en-US" sz="2000" dirty="0" err="1"/>
              <a:t>est</a:t>
            </a:r>
            <a:r>
              <a:rPr lang="en-US" sz="2000" dirty="0"/>
              <a:t> difficile pour un </a:t>
            </a:r>
            <a:r>
              <a:rPr lang="en-US" sz="2000" dirty="0" err="1"/>
              <a:t>système</a:t>
            </a:r>
            <a:r>
              <a:rPr lang="en-US" sz="2000" dirty="0"/>
              <a:t> IR System de </a:t>
            </a:r>
            <a:r>
              <a:rPr lang="en-US" sz="2000" dirty="0" err="1"/>
              <a:t>pondérer</a:t>
            </a:r>
            <a:r>
              <a:rPr lang="en-US" sz="2000" dirty="0"/>
              <a:t> les </a:t>
            </a:r>
            <a:r>
              <a:rPr lang="en-US" sz="2000" dirty="0" err="1"/>
              <a:t>termes</a:t>
            </a:r>
            <a:r>
              <a:rPr lang="en-US" sz="2000" dirty="0"/>
              <a:t> des </a:t>
            </a:r>
            <a:r>
              <a:rPr lang="en-US" sz="2000" dirty="0" err="1"/>
              <a:t>requêtes</a:t>
            </a:r>
            <a:endParaRPr lang="en-US" sz="2000" dirty="0"/>
          </a:p>
          <a:p>
            <a:pPr marL="285750" indent="-285750">
              <a:buFont typeface="Arial" panose="020B0604020202020204" pitchFamily="34" charset="0"/>
              <a:buChar char="•"/>
            </a:pPr>
            <a:r>
              <a:rPr lang="en-US" sz="2000" dirty="0"/>
              <a:t>Une des 2 </a:t>
            </a:r>
            <a:r>
              <a:rPr lang="en-US" sz="2000" dirty="0" err="1"/>
              <a:t>variantes</a:t>
            </a:r>
            <a:r>
              <a:rPr lang="en-US" sz="2000" dirty="0"/>
              <a:t> </a:t>
            </a:r>
            <a:r>
              <a:rPr lang="en-US" sz="2000" dirty="0" err="1"/>
              <a:t>suivantes</a:t>
            </a:r>
            <a:r>
              <a:rPr lang="en-US" sz="2000" dirty="0"/>
              <a:t> </a:t>
            </a:r>
            <a:r>
              <a:rPr lang="en-US" sz="2000" dirty="0" err="1"/>
              <a:t>peut</a:t>
            </a:r>
            <a:r>
              <a:rPr lang="en-US" sz="2000" dirty="0"/>
              <a:t> </a:t>
            </a:r>
            <a:r>
              <a:rPr lang="en-US" sz="2000" dirty="0" err="1"/>
              <a:t>être</a:t>
            </a:r>
            <a:r>
              <a:rPr lang="en-US" sz="2000" dirty="0"/>
              <a:t> </a:t>
            </a:r>
            <a:r>
              <a:rPr lang="en-US" sz="2000" dirty="0" err="1"/>
              <a:t>utilisée</a:t>
            </a:r>
            <a:r>
              <a:rPr lang="en-US" sz="2000" dirty="0"/>
              <a:t> :</a:t>
            </a:r>
          </a:p>
          <a:p>
            <a:pPr marL="742950" lvl="1" indent="-285750">
              <a:buFont typeface="Arial" panose="020B0604020202020204" pitchFamily="34" charset="0"/>
              <a:buChar char="•"/>
            </a:pPr>
            <a:r>
              <a:rPr lang="en-US" sz="2000" dirty="0" err="1"/>
              <a:t>W</a:t>
            </a:r>
            <a:r>
              <a:rPr lang="en-US" sz="2000" baseline="-25000" dirty="0" err="1"/>
              <a:t>iq</a:t>
            </a:r>
            <a:r>
              <a:rPr lang="en-US" sz="2000" dirty="0"/>
              <a:t> = 1 </a:t>
            </a:r>
            <a:r>
              <a:rPr lang="en-US" sz="2000" dirty="0" err="1"/>
              <a:t>si</a:t>
            </a:r>
            <a:r>
              <a:rPr lang="en-US" sz="2000" dirty="0"/>
              <a:t> le </a:t>
            </a:r>
            <a:r>
              <a:rPr lang="en-US" sz="2000" dirty="0" err="1"/>
              <a:t>terme</a:t>
            </a:r>
            <a:r>
              <a:rPr lang="en-US" sz="2000" dirty="0"/>
              <a:t> </a:t>
            </a:r>
            <a:r>
              <a:rPr lang="en-US" sz="2000" dirty="0" err="1">
                <a:solidFill>
                  <a:srgbClr val="0000FF"/>
                </a:solidFill>
              </a:rPr>
              <a:t>t</a:t>
            </a:r>
            <a:r>
              <a:rPr lang="en-US" sz="2000" baseline="-25000" dirty="0" err="1">
                <a:solidFill>
                  <a:srgbClr val="0000FF"/>
                </a:solidFill>
              </a:rPr>
              <a:t>i</a:t>
            </a:r>
            <a:r>
              <a:rPr lang="en-US" sz="2000" dirty="0"/>
              <a:t> </a:t>
            </a:r>
            <a:r>
              <a:rPr lang="en-US" sz="2000" dirty="0" err="1"/>
              <a:t>apparaît</a:t>
            </a:r>
            <a:r>
              <a:rPr lang="en-US" sz="2000" dirty="0"/>
              <a:t> dans la </a:t>
            </a:r>
            <a:r>
              <a:rPr lang="en-US" sz="2000" dirty="0" err="1"/>
              <a:t>requête</a:t>
            </a:r>
            <a:r>
              <a:rPr lang="en-US" sz="2000" dirty="0"/>
              <a:t> , 0 </a:t>
            </a:r>
            <a:r>
              <a:rPr lang="en-US" sz="2000" dirty="0" err="1"/>
              <a:t>sinon</a:t>
            </a:r>
            <a:endParaRPr lang="en-US" sz="2000" dirty="0"/>
          </a:p>
          <a:p>
            <a:pPr marL="742950" lvl="1" indent="-285750">
              <a:buFont typeface="Arial" panose="020B0604020202020204" pitchFamily="34" charset="0"/>
              <a:buChar char="•"/>
            </a:pPr>
            <a:r>
              <a:rPr lang="en-US" sz="2000" dirty="0" err="1"/>
              <a:t>W</a:t>
            </a:r>
            <a:r>
              <a:rPr lang="en-US" sz="2000" baseline="-25000" dirty="0" err="1"/>
              <a:t>iq</a:t>
            </a:r>
            <a:r>
              <a:rPr lang="en-US" sz="2000" dirty="0"/>
              <a:t> = </a:t>
            </a:r>
            <a:r>
              <a:rPr lang="en-US" sz="2000" dirty="0" err="1"/>
              <a:t>idf</a:t>
            </a:r>
            <a:r>
              <a:rPr lang="en-US" sz="2000" baseline="-25000" dirty="0" err="1"/>
              <a:t>i</a:t>
            </a:r>
            <a:r>
              <a:rPr lang="en-US" sz="2000" dirty="0"/>
              <a:t> (</a:t>
            </a:r>
            <a:r>
              <a:rPr lang="en-US" sz="2000" dirty="0">
                <a:solidFill>
                  <a:srgbClr val="0000FF"/>
                </a:solidFill>
              </a:rPr>
              <a:t>global weighting of the term </a:t>
            </a:r>
            <a:r>
              <a:rPr lang="en-US" sz="2000" dirty="0" err="1">
                <a:solidFill>
                  <a:srgbClr val="0000FF"/>
                </a:solidFill>
              </a:rPr>
              <a:t>t</a:t>
            </a:r>
            <a:r>
              <a:rPr lang="en-US" sz="2000" baseline="-25000" dirty="0" err="1">
                <a:solidFill>
                  <a:srgbClr val="0000FF"/>
                </a:solidFill>
              </a:rPr>
              <a:t>i</a:t>
            </a:r>
            <a:r>
              <a:rPr lang="en-US" sz="2000" dirty="0"/>
              <a:t>) </a:t>
            </a:r>
            <a:r>
              <a:rPr lang="en-US" sz="2000" dirty="0" err="1"/>
              <a:t>si</a:t>
            </a:r>
            <a:r>
              <a:rPr lang="en-US" sz="2000" dirty="0"/>
              <a:t> le </a:t>
            </a:r>
            <a:r>
              <a:rPr lang="en-US" sz="2000" dirty="0" err="1"/>
              <a:t>terme</a:t>
            </a:r>
            <a:r>
              <a:rPr lang="en-US" sz="2000" dirty="0"/>
              <a:t> </a:t>
            </a:r>
            <a:r>
              <a:rPr lang="en-US" sz="2000" dirty="0" err="1">
                <a:solidFill>
                  <a:srgbClr val="0000FF"/>
                </a:solidFill>
              </a:rPr>
              <a:t>t</a:t>
            </a:r>
            <a:r>
              <a:rPr lang="en-US" sz="2000" baseline="-25000" dirty="0" err="1">
                <a:solidFill>
                  <a:srgbClr val="0000FF"/>
                </a:solidFill>
              </a:rPr>
              <a:t>i</a:t>
            </a:r>
            <a:r>
              <a:rPr lang="en-US" sz="2000" dirty="0"/>
              <a:t> </a:t>
            </a:r>
            <a:r>
              <a:rPr lang="en-US" sz="2000" dirty="0" err="1"/>
              <a:t>apparaît</a:t>
            </a:r>
            <a:r>
              <a:rPr lang="en-US" sz="2000" dirty="0"/>
              <a:t> dans la </a:t>
            </a:r>
            <a:r>
              <a:rPr lang="en-US" sz="2000" dirty="0" err="1"/>
              <a:t>requête</a:t>
            </a:r>
            <a:r>
              <a:rPr lang="en-US" sz="2000" dirty="0"/>
              <a:t>, 0 </a:t>
            </a:r>
            <a:r>
              <a:rPr lang="en-US" sz="2000" dirty="0" err="1"/>
              <a:t>sinon</a:t>
            </a:r>
            <a:r>
              <a:rPr lang="en-US" sz="2000" dirty="0"/>
              <a:t>.</a:t>
            </a:r>
          </a:p>
        </p:txBody>
      </p:sp>
      <p:sp>
        <p:nvSpPr>
          <p:cNvPr id="13" name="Rectangle 12">
            <a:extLst>
              <a:ext uri="{FF2B5EF4-FFF2-40B4-BE49-F238E27FC236}">
                <a16:creationId xmlns:a16="http://schemas.microsoft.com/office/drawing/2014/main" id="{90041188-D166-1A17-1738-23EF2AA0B494}"/>
              </a:ext>
            </a:extLst>
          </p:cNvPr>
          <p:cNvSpPr/>
          <p:nvPr/>
        </p:nvSpPr>
        <p:spPr>
          <a:xfrm>
            <a:off x="48768" y="2270994"/>
            <a:ext cx="10644632" cy="264876"/>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A6AF8F6-03DD-60D6-86DE-FC301F77DF77}"/>
              </a:ext>
            </a:extLst>
          </p:cNvPr>
          <p:cNvSpPr/>
          <p:nvPr/>
        </p:nvSpPr>
        <p:spPr>
          <a:xfrm rot="5400000" flipV="1">
            <a:off x="3121074" y="4801320"/>
            <a:ext cx="4710477" cy="259225"/>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4537496-FD53-C684-A5E0-1CBB65B3E8F8}"/>
              </a:ext>
            </a:extLst>
          </p:cNvPr>
          <p:cNvSpPr/>
          <p:nvPr/>
        </p:nvSpPr>
        <p:spPr>
          <a:xfrm>
            <a:off x="5605926" y="2665869"/>
            <a:ext cx="4929555" cy="400110"/>
          </a:xfrm>
          <a:prstGeom prst="rect">
            <a:avLst/>
          </a:prstGeom>
        </p:spPr>
        <p:txBody>
          <a:bodyPr wrap="none">
            <a:spAutoFit/>
          </a:bodyPr>
          <a:lstStyle/>
          <a:p>
            <a:r>
              <a:rPr lang="fr-FR" sz="2000" b="1" dirty="0">
                <a:solidFill>
                  <a:srgbClr val="FF0000"/>
                </a:solidFill>
                <a:latin typeface="Arial" panose="020B0604020202020204" pitchFamily="34" charset="0"/>
                <a:cs typeface="Arial" panose="020B0604020202020204" pitchFamily="34" charset="0"/>
              </a:rPr>
              <a:t>Pondération des termes des Requêtes:</a:t>
            </a:r>
            <a:endParaRPr lang="en-US" sz="2000" b="1"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7099C88C-FED3-B4FD-FDEF-FC5CCDC68878}"/>
              </a:ext>
            </a:extLst>
          </p:cNvPr>
          <p:cNvSpPr/>
          <p:nvPr/>
        </p:nvSpPr>
        <p:spPr>
          <a:xfrm>
            <a:off x="195653" y="3263803"/>
            <a:ext cx="5280660" cy="400110"/>
          </a:xfrm>
          <a:prstGeom prst="rect">
            <a:avLst/>
          </a:prstGeom>
        </p:spPr>
        <p:txBody>
          <a:bodyPr wrap="square">
            <a:spAutoFit/>
          </a:bodyPr>
          <a:lstStyle/>
          <a:p>
            <a:pPr marL="285750" indent="-285750">
              <a:buFont typeface="Arial" panose="020B0604020202020204" pitchFamily="34" charset="0"/>
              <a:buChar char="•"/>
            </a:pPr>
            <a:r>
              <a:rPr lang="en-US" sz="2000" dirty="0" err="1"/>
              <a:t>Basé</a:t>
            </a:r>
            <a:r>
              <a:rPr lang="en-US" sz="2000" dirty="0"/>
              <a:t> sur les </a:t>
            </a:r>
            <a:r>
              <a:rPr lang="en-US" sz="2000" dirty="0" err="1"/>
              <a:t>formules</a:t>
            </a:r>
            <a:r>
              <a:rPr lang="en-US" sz="2000" dirty="0"/>
              <a:t> </a:t>
            </a:r>
            <a:r>
              <a:rPr lang="en-US" sz="2000" b="1" dirty="0" err="1">
                <a:solidFill>
                  <a:srgbClr val="00B050"/>
                </a:solidFill>
              </a:rPr>
              <a:t>tf</a:t>
            </a:r>
            <a:r>
              <a:rPr lang="en-US" sz="2000" b="1" dirty="0">
                <a:solidFill>
                  <a:srgbClr val="00B050"/>
                </a:solidFill>
              </a:rPr>
              <a:t>*</a:t>
            </a:r>
            <a:r>
              <a:rPr lang="en-US" sz="2000" b="1" dirty="0" err="1">
                <a:solidFill>
                  <a:srgbClr val="00B050"/>
                </a:solidFill>
              </a:rPr>
              <a:t>idf</a:t>
            </a:r>
            <a:r>
              <a:rPr lang="en-US" sz="2000" dirty="0"/>
              <a:t>  </a:t>
            </a:r>
          </a:p>
        </p:txBody>
      </p:sp>
      <p:sp>
        <p:nvSpPr>
          <p:cNvPr id="17" name="Rectangle 16">
            <a:extLst>
              <a:ext uri="{FF2B5EF4-FFF2-40B4-BE49-F238E27FC236}">
                <a16:creationId xmlns:a16="http://schemas.microsoft.com/office/drawing/2014/main" id="{F8093A42-5EB6-3F7C-32F4-2AAD3416CE2F}"/>
              </a:ext>
            </a:extLst>
          </p:cNvPr>
          <p:cNvSpPr/>
          <p:nvPr/>
        </p:nvSpPr>
        <p:spPr>
          <a:xfrm>
            <a:off x="48768" y="2691256"/>
            <a:ext cx="5171609" cy="400110"/>
          </a:xfrm>
          <a:prstGeom prst="rect">
            <a:avLst/>
          </a:prstGeom>
        </p:spPr>
        <p:txBody>
          <a:bodyPr wrap="none">
            <a:spAutoFit/>
          </a:bodyPr>
          <a:lstStyle/>
          <a:p>
            <a:r>
              <a:rPr lang="fr-FR" sz="2000" b="1" dirty="0">
                <a:solidFill>
                  <a:srgbClr val="FF0000"/>
                </a:solidFill>
                <a:latin typeface="Arial" panose="020B0604020202020204" pitchFamily="34" charset="0"/>
                <a:cs typeface="Arial" panose="020B0604020202020204" pitchFamily="34" charset="0"/>
              </a:rPr>
              <a:t>Pondération des termes des Documents:</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7793376"/>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8C215AA-4FB3-A291-9A58-8416147B952A}"/>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3D30728E-DC8D-F024-E287-7E4370B9EA3A}"/>
              </a:ext>
            </a:extLst>
          </p:cNvPr>
          <p:cNvPicPr>
            <a:picLocks noChangeAspect="1"/>
          </p:cNvPicPr>
          <p:nvPr/>
        </p:nvPicPr>
        <p:blipFill>
          <a:blip r:embed="rId2"/>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E6A23D0C-9E36-3554-F14D-CFE13E7B1381}"/>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3. IR Models : Vector Space Model</a:t>
            </a:r>
          </a:p>
        </p:txBody>
      </p:sp>
      <p:sp>
        <p:nvSpPr>
          <p:cNvPr id="4" name="Espace réservé du contenu 2">
            <a:extLst>
              <a:ext uri="{FF2B5EF4-FFF2-40B4-BE49-F238E27FC236}">
                <a16:creationId xmlns:a16="http://schemas.microsoft.com/office/drawing/2014/main" id="{A04EAC4F-0DCA-AB85-44D5-899F4A9D63E9}"/>
              </a:ext>
            </a:extLst>
          </p:cNvPr>
          <p:cNvSpPr txBox="1">
            <a:spLocks/>
          </p:cNvSpPr>
          <p:nvPr/>
        </p:nvSpPr>
        <p:spPr bwMode="auto">
          <a:xfrm>
            <a:off x="448056" y="1126320"/>
            <a:ext cx="9255906" cy="3567441"/>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algn="l" rtl="0" eaLnBrk="0" fontAlgn="base" hangingPunct="0">
              <a:spcBef>
                <a:spcPct val="20000"/>
              </a:spcBef>
              <a:spcAft>
                <a:spcPct val="0"/>
              </a:spcAft>
              <a:buClr>
                <a:srgbClr val="000083"/>
              </a:buClr>
              <a:buSzPct val="199000"/>
              <a:buFont typeface="Arial" charset="0"/>
              <a:buChar char="•"/>
              <a:defRPr sz="2800">
                <a:solidFill>
                  <a:schemeClr val="tx1"/>
                </a:solidFill>
                <a:latin typeface="LM Sans 17 Regular"/>
                <a:ea typeface="ＭＳ Ｐゴシック" charset="0"/>
                <a:cs typeface="LM Sans 17 Regular"/>
              </a:defRPr>
            </a:lvl1pPr>
            <a:lvl2pPr marL="742950" indent="-285750" algn="l" rtl="0" eaLnBrk="0" fontAlgn="base" hangingPunct="0">
              <a:spcBef>
                <a:spcPct val="20000"/>
              </a:spcBef>
              <a:spcAft>
                <a:spcPct val="0"/>
              </a:spcAft>
              <a:buClr>
                <a:srgbClr val="00CC00"/>
              </a:buClr>
              <a:buChar char="–"/>
              <a:defRPr sz="2600">
                <a:solidFill>
                  <a:srgbClr val="333399"/>
                </a:solidFill>
                <a:latin typeface="LM Sans 17 Regular"/>
                <a:ea typeface="ＭＳ Ｐゴシック" charset="0"/>
                <a:cs typeface="LM Sans 17 Regular"/>
              </a:defRPr>
            </a:lvl2pPr>
            <a:lvl3pPr marL="1143000" indent="-228600" algn="l" rtl="0" eaLnBrk="0" fontAlgn="base" hangingPunct="0">
              <a:spcBef>
                <a:spcPct val="20000"/>
              </a:spcBef>
              <a:spcAft>
                <a:spcPct val="0"/>
              </a:spcAft>
              <a:buClr>
                <a:srgbClr val="3333CC"/>
              </a:buClr>
              <a:buChar char="•"/>
              <a:defRPr sz="2400">
                <a:solidFill>
                  <a:srgbClr val="006600"/>
                </a:solidFill>
                <a:latin typeface="LM Sans 17 Regular"/>
                <a:ea typeface="ＭＳ Ｐゴシック" charset="0"/>
                <a:cs typeface="LM Sans 17 Regular"/>
              </a:defRPr>
            </a:lvl3pPr>
            <a:lvl4pPr marL="1600200" indent="-228600" algn="l" rtl="0" eaLnBrk="0" fontAlgn="base" hangingPunct="0">
              <a:spcBef>
                <a:spcPct val="20000"/>
              </a:spcBef>
              <a:spcAft>
                <a:spcPct val="0"/>
              </a:spcAft>
              <a:buClr>
                <a:srgbClr val="3333CC"/>
              </a:buClr>
              <a:buChar char="–"/>
              <a:defRPr sz="2000">
                <a:solidFill>
                  <a:schemeClr val="tx1"/>
                </a:solidFill>
                <a:latin typeface="LM Sans 17 Regular"/>
                <a:ea typeface="ＭＳ Ｐゴシック" charset="0"/>
                <a:cs typeface="LM Sans 17 Regular"/>
              </a:defRPr>
            </a:lvl4pPr>
            <a:lvl5pPr marL="2057400" indent="-228600" algn="l" rtl="0" eaLnBrk="0" fontAlgn="base" hangingPunct="0">
              <a:spcBef>
                <a:spcPct val="20000"/>
              </a:spcBef>
              <a:spcAft>
                <a:spcPct val="0"/>
              </a:spcAft>
              <a:buClr>
                <a:srgbClr val="3333CC"/>
              </a:buClr>
              <a:buChar char="»"/>
              <a:defRPr sz="2000">
                <a:solidFill>
                  <a:srgbClr val="0000CC"/>
                </a:solidFill>
                <a:latin typeface="LM Sans 17 Regular"/>
                <a:ea typeface="ＭＳ Ｐゴシック" charset="0"/>
                <a:cs typeface="LM Sans 17 Regular"/>
              </a:defRPr>
            </a:lvl5pPr>
            <a:lvl6pPr marL="2514600" indent="-228600" algn="l" rtl="0" eaLnBrk="1" fontAlgn="base" hangingPunct="1">
              <a:spcBef>
                <a:spcPct val="20000"/>
              </a:spcBef>
              <a:spcAft>
                <a:spcPct val="0"/>
              </a:spcAft>
              <a:buClr>
                <a:srgbClr val="3333CC"/>
              </a:buClr>
              <a:buChar char="»"/>
              <a:defRPr sz="2000">
                <a:solidFill>
                  <a:srgbClr val="0000CC"/>
                </a:solidFill>
                <a:latin typeface="+mn-lt"/>
              </a:defRPr>
            </a:lvl6pPr>
            <a:lvl7pPr marL="2971800" indent="-228600" algn="l" rtl="0" eaLnBrk="1" fontAlgn="base" hangingPunct="1">
              <a:spcBef>
                <a:spcPct val="20000"/>
              </a:spcBef>
              <a:spcAft>
                <a:spcPct val="0"/>
              </a:spcAft>
              <a:buClr>
                <a:srgbClr val="3333CC"/>
              </a:buClr>
              <a:buChar char="»"/>
              <a:defRPr sz="2000">
                <a:solidFill>
                  <a:srgbClr val="0000CC"/>
                </a:solidFill>
                <a:latin typeface="+mn-lt"/>
              </a:defRPr>
            </a:lvl7pPr>
            <a:lvl8pPr marL="3429000" indent="-228600" algn="l" rtl="0" eaLnBrk="1" fontAlgn="base" hangingPunct="1">
              <a:spcBef>
                <a:spcPct val="20000"/>
              </a:spcBef>
              <a:spcAft>
                <a:spcPct val="0"/>
              </a:spcAft>
              <a:buClr>
                <a:srgbClr val="3333CC"/>
              </a:buClr>
              <a:buChar char="»"/>
              <a:defRPr sz="2000">
                <a:solidFill>
                  <a:srgbClr val="0000CC"/>
                </a:solidFill>
                <a:latin typeface="+mn-lt"/>
              </a:defRPr>
            </a:lvl8pPr>
            <a:lvl9pPr marL="3886200" indent="-228600" algn="l" rtl="0" eaLnBrk="1" fontAlgn="base" hangingPunct="1">
              <a:spcBef>
                <a:spcPct val="20000"/>
              </a:spcBef>
              <a:spcAft>
                <a:spcPct val="0"/>
              </a:spcAft>
              <a:buClr>
                <a:srgbClr val="3333CC"/>
              </a:buClr>
              <a:buChar char="»"/>
              <a:defRPr sz="2000">
                <a:solidFill>
                  <a:srgbClr val="0000CC"/>
                </a:solidFill>
                <a:latin typeface="+mn-lt"/>
              </a:defRPr>
            </a:lvl9pPr>
          </a:lstStyle>
          <a:p>
            <a:pPr lvl="1">
              <a:defRPr/>
            </a:pPr>
            <a:r>
              <a:rPr lang="en-US" sz="2500" dirty="0" err="1">
                <a:solidFill>
                  <a:schemeClr val="tx1"/>
                </a:solidFill>
                <a:latin typeface="Arial" panose="020B0604020202020204" pitchFamily="34" charset="0"/>
                <a:cs typeface="Arial" panose="020B0604020202020204" pitchFamily="34" charset="0"/>
              </a:rPr>
              <a:t>Proposé</a:t>
            </a:r>
            <a:r>
              <a:rPr lang="en-US" sz="2500" dirty="0">
                <a:solidFill>
                  <a:schemeClr val="tx1"/>
                </a:solidFill>
                <a:latin typeface="Arial" panose="020B0604020202020204" pitchFamily="34" charset="0"/>
                <a:cs typeface="Arial" panose="020B0604020202020204" pitchFamily="34" charset="0"/>
              </a:rPr>
              <a:t> par Salton dans le </a:t>
            </a:r>
            <a:r>
              <a:rPr lang="en-US" sz="2500" dirty="0" err="1">
                <a:solidFill>
                  <a:schemeClr val="tx1"/>
                </a:solidFill>
                <a:latin typeface="Arial" panose="020B0604020202020204" pitchFamily="34" charset="0"/>
                <a:cs typeface="Arial" panose="020B0604020202020204" pitchFamily="34" charset="0"/>
              </a:rPr>
              <a:t>système</a:t>
            </a:r>
            <a:r>
              <a:rPr lang="en-US" sz="2500" dirty="0">
                <a:solidFill>
                  <a:schemeClr val="tx1"/>
                </a:solidFill>
                <a:latin typeface="Arial" panose="020B0604020202020204" pitchFamily="34" charset="0"/>
                <a:cs typeface="Arial" panose="020B0604020202020204" pitchFamily="34" charset="0"/>
              </a:rPr>
              <a:t> SMART(Salton, REF)</a:t>
            </a:r>
          </a:p>
          <a:p>
            <a:pPr lvl="1">
              <a:defRPr/>
            </a:pPr>
            <a:r>
              <a:rPr lang="en-US" sz="2500" dirty="0">
                <a:solidFill>
                  <a:schemeClr val="tx1"/>
                </a:solidFill>
                <a:latin typeface="Arial" panose="020B0604020202020204" pitchFamily="34" charset="0"/>
                <a:cs typeface="Arial" panose="020B0604020202020204" pitchFamily="34" charset="0"/>
              </a:rPr>
              <a:t>La representation du </a:t>
            </a:r>
            <a:r>
              <a:rPr lang="en-US" sz="2500" dirty="0" err="1">
                <a:solidFill>
                  <a:schemeClr val="tx1"/>
                </a:solidFill>
                <a:latin typeface="Arial" panose="020B0604020202020204" pitchFamily="34" charset="0"/>
                <a:cs typeface="Arial" panose="020B0604020202020204" pitchFamily="34" charset="0"/>
              </a:rPr>
              <a:t>vecteur</a:t>
            </a:r>
            <a:r>
              <a:rPr lang="en-US" sz="2500" dirty="0">
                <a:solidFill>
                  <a:schemeClr val="tx1"/>
                </a:solidFill>
                <a:latin typeface="Arial" panose="020B0604020202020204" pitchFamily="34" charset="0"/>
                <a:cs typeface="Arial" panose="020B0604020202020204" pitchFamily="34" charset="0"/>
              </a:rPr>
              <a:t> </a:t>
            </a:r>
            <a:r>
              <a:rPr lang="en-US" sz="2500" dirty="0">
                <a:solidFill>
                  <a:srgbClr val="002060"/>
                </a:solidFill>
                <a:latin typeface="Arial" panose="020B0604020202020204" pitchFamily="34" charset="0"/>
                <a:cs typeface="Arial" panose="020B0604020202020204" pitchFamily="34" charset="0"/>
              </a:rPr>
              <a:t>ne </a:t>
            </a:r>
            <a:r>
              <a:rPr lang="en-US" sz="2500" dirty="0" err="1">
                <a:solidFill>
                  <a:srgbClr val="002060"/>
                </a:solidFill>
                <a:latin typeface="Arial" panose="020B0604020202020204" pitchFamily="34" charset="0"/>
                <a:cs typeface="Arial" panose="020B0604020202020204" pitchFamily="34" charset="0"/>
              </a:rPr>
              <a:t>tient</a:t>
            </a:r>
            <a:r>
              <a:rPr lang="en-US" sz="2500" dirty="0">
                <a:solidFill>
                  <a:srgbClr val="002060"/>
                </a:solidFill>
                <a:latin typeface="Arial" panose="020B0604020202020204" pitchFamily="34" charset="0"/>
                <a:cs typeface="Arial" panose="020B0604020202020204" pitchFamily="34" charset="0"/>
              </a:rPr>
              <a:t> pas </a:t>
            </a:r>
            <a:r>
              <a:rPr lang="en-US" sz="2500" dirty="0" err="1">
                <a:solidFill>
                  <a:srgbClr val="002060"/>
                </a:solidFill>
                <a:latin typeface="Arial" panose="020B0604020202020204" pitchFamily="34" charset="0"/>
                <a:cs typeface="Arial" panose="020B0604020202020204" pitchFamily="34" charset="0"/>
              </a:rPr>
              <a:t>compte</a:t>
            </a:r>
            <a:r>
              <a:rPr lang="en-US" sz="2500" dirty="0">
                <a:solidFill>
                  <a:srgbClr val="002060"/>
                </a:solidFill>
                <a:latin typeface="Arial" panose="020B0604020202020204" pitchFamily="34" charset="0"/>
                <a:cs typeface="Arial" panose="020B0604020202020204" pitchFamily="34" charset="0"/>
              </a:rPr>
              <a:t> </a:t>
            </a:r>
            <a:r>
              <a:rPr lang="en-US" sz="2500" dirty="0">
                <a:solidFill>
                  <a:schemeClr val="tx1"/>
                </a:solidFill>
                <a:latin typeface="Arial" panose="020B0604020202020204" pitchFamily="34" charset="0"/>
                <a:cs typeface="Arial" panose="020B0604020202020204" pitchFamily="34" charset="0"/>
              </a:rPr>
              <a:t>de </a:t>
            </a:r>
            <a:r>
              <a:rPr lang="en-US" sz="2500" dirty="0" err="1">
                <a:solidFill>
                  <a:schemeClr val="tx1"/>
                </a:solidFill>
                <a:latin typeface="Arial" panose="020B0604020202020204" pitchFamily="34" charset="0"/>
                <a:cs typeface="Arial" panose="020B0604020202020204" pitchFamily="34" charset="0"/>
              </a:rPr>
              <a:t>l’ordre</a:t>
            </a:r>
            <a:r>
              <a:rPr lang="en-US" sz="2500" dirty="0">
                <a:solidFill>
                  <a:schemeClr val="tx1"/>
                </a:solidFill>
                <a:latin typeface="Arial" panose="020B0604020202020204" pitchFamily="34" charset="0"/>
                <a:cs typeface="Arial" panose="020B0604020202020204" pitchFamily="34" charset="0"/>
              </a:rPr>
              <a:t> des mots</a:t>
            </a:r>
          </a:p>
          <a:p>
            <a:pPr lvl="1">
              <a:defRPr/>
            </a:pPr>
            <a:r>
              <a:rPr lang="fr-FR" sz="2500" b="1" dirty="0">
                <a:solidFill>
                  <a:schemeClr val="tx1"/>
                </a:solidFill>
                <a:latin typeface="Arial" panose="020B0604020202020204" pitchFamily="34" charset="0"/>
                <a:cs typeface="Arial" panose="020B0604020202020204" pitchFamily="34" charset="0"/>
              </a:rPr>
              <a:t>Ces 2 textes ont la même représentation</a:t>
            </a:r>
            <a:endParaRPr lang="en-US" sz="2500" b="1" dirty="0">
              <a:solidFill>
                <a:schemeClr val="tx1"/>
              </a:solidFill>
              <a:latin typeface="Arial" panose="020B0604020202020204" pitchFamily="34" charset="0"/>
              <a:cs typeface="Arial" panose="020B0604020202020204" pitchFamily="34" charset="0"/>
            </a:endParaRPr>
          </a:p>
          <a:p>
            <a:pPr lvl="2">
              <a:defRPr/>
            </a:pPr>
            <a:r>
              <a:rPr lang="fr-FR" sz="2300" dirty="0">
                <a:solidFill>
                  <a:schemeClr val="tx1"/>
                </a:solidFill>
                <a:latin typeface="Arial" panose="020B0604020202020204" pitchFamily="34" charset="0"/>
                <a:cs typeface="Arial" panose="020B0604020202020204" pitchFamily="34" charset="0"/>
              </a:rPr>
              <a:t>« La capitale du Cameroun est Yaoundé »</a:t>
            </a:r>
          </a:p>
          <a:p>
            <a:pPr lvl="2">
              <a:defRPr/>
            </a:pPr>
            <a:r>
              <a:rPr lang="fr-FR" sz="2300" dirty="0">
                <a:solidFill>
                  <a:schemeClr val="tx1"/>
                </a:solidFill>
                <a:latin typeface="Arial" panose="020B0604020202020204" pitchFamily="34" charset="0"/>
                <a:cs typeface="Arial" panose="020B0604020202020204" pitchFamily="34" charset="0"/>
              </a:rPr>
              <a:t>«Yaoundé est la capitale du Cameroun»</a:t>
            </a:r>
            <a:endParaRPr lang="pl-PL" sz="2300" dirty="0">
              <a:solidFill>
                <a:srgbClr val="002060"/>
              </a:solidFill>
              <a:latin typeface="Arial" panose="020B0604020202020204" pitchFamily="34" charset="0"/>
              <a:cs typeface="Arial" panose="020B0604020202020204" pitchFamily="34" charset="0"/>
            </a:endParaRPr>
          </a:p>
          <a:p>
            <a:pPr lvl="2">
              <a:defRPr/>
            </a:pPr>
            <a:r>
              <a:rPr lang="fr-FR" sz="2300" dirty="0">
                <a:solidFill>
                  <a:srgbClr val="002060"/>
                </a:solidFill>
                <a:latin typeface="Arial" panose="020B0604020202020204" pitchFamily="34" charset="0"/>
                <a:cs typeface="Arial" panose="020B0604020202020204" pitchFamily="34" charset="0"/>
              </a:rPr>
              <a:t>Cette représentation est appelée « Bag of </a:t>
            </a:r>
            <a:r>
              <a:rPr lang="fr-FR" sz="2300" dirty="0" err="1">
                <a:solidFill>
                  <a:srgbClr val="002060"/>
                </a:solidFill>
                <a:latin typeface="Arial" panose="020B0604020202020204" pitchFamily="34" charset="0"/>
                <a:cs typeface="Arial" panose="020B0604020202020204" pitchFamily="34" charset="0"/>
              </a:rPr>
              <a:t>Words</a:t>
            </a:r>
            <a:r>
              <a:rPr lang="fr-FR" sz="2300" dirty="0">
                <a:solidFill>
                  <a:srgbClr val="002060"/>
                </a:solidFill>
                <a:latin typeface="Arial" panose="020B0604020202020204" pitchFamily="34" charset="0"/>
                <a:cs typeface="Arial" panose="020B0604020202020204" pitchFamily="34" charset="0"/>
              </a:rPr>
              <a:t>»</a:t>
            </a:r>
            <a:endParaRPr lang="pl-PL" sz="2300" dirty="0">
              <a:solidFill>
                <a:srgbClr val="002060"/>
              </a:solidFill>
              <a:latin typeface="Arial" panose="020B0604020202020204" pitchFamily="34" charset="0"/>
              <a:cs typeface="Arial" panose="020B0604020202020204" pitchFamily="34" charset="0"/>
            </a:endParaRPr>
          </a:p>
          <a:p>
            <a:pPr lvl="2">
              <a:defRPr/>
            </a:pPr>
            <a:endParaRPr lang="en-US" sz="2300" dirty="0">
              <a:solidFill>
                <a:schemeClr val="accent4"/>
              </a:solidFill>
            </a:endParaRPr>
          </a:p>
        </p:txBody>
      </p:sp>
      <p:sp>
        <p:nvSpPr>
          <p:cNvPr id="11" name="Rectangle 10">
            <a:extLst>
              <a:ext uri="{FF2B5EF4-FFF2-40B4-BE49-F238E27FC236}">
                <a16:creationId xmlns:a16="http://schemas.microsoft.com/office/drawing/2014/main" id="{810E6D17-2983-8C83-4D09-DC25EB1A82D5}"/>
              </a:ext>
            </a:extLst>
          </p:cNvPr>
          <p:cNvSpPr/>
          <p:nvPr/>
        </p:nvSpPr>
        <p:spPr>
          <a:xfrm>
            <a:off x="3248088" y="6883146"/>
            <a:ext cx="6633611" cy="276999"/>
          </a:xfrm>
          <a:prstGeom prst="rect">
            <a:avLst/>
          </a:prstGeom>
          <a:solidFill>
            <a:srgbClr val="FFFF00">
              <a:alpha val="50000"/>
            </a:srgbClr>
          </a:solidFill>
        </p:spPr>
        <p:txBody>
          <a:bodyPr wrap="none">
            <a:spAutoFit/>
          </a:bodyPr>
          <a:lstStyle/>
          <a:p>
            <a:r>
              <a:rPr lang="en-US" sz="1200" b="1" dirty="0">
                <a:solidFill>
                  <a:srgbClr val="FF0000"/>
                </a:solidFill>
              </a:rPr>
              <a:t>REF : Salton, G. (1971). The SMART retrieval system—experiments in automatic document processing.</a:t>
            </a:r>
          </a:p>
        </p:txBody>
      </p:sp>
      <p:sp>
        <p:nvSpPr>
          <p:cNvPr id="6" name="Oval 2">
            <a:extLst>
              <a:ext uri="{FF2B5EF4-FFF2-40B4-BE49-F238E27FC236}">
                <a16:creationId xmlns:a16="http://schemas.microsoft.com/office/drawing/2014/main" id="{AD32F188-F50D-25F8-8A93-EFC11DC9E9EE}"/>
              </a:ext>
            </a:extLst>
          </p:cNvPr>
          <p:cNvSpPr/>
          <p:nvPr/>
        </p:nvSpPr>
        <p:spPr>
          <a:xfrm>
            <a:off x="4122693" y="4609758"/>
            <a:ext cx="2971801" cy="2078124"/>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390C5E-4B37-59AC-7DA9-56A6E8DE3592}"/>
              </a:ext>
            </a:extLst>
          </p:cNvPr>
          <p:cNvSpPr/>
          <p:nvPr/>
        </p:nvSpPr>
        <p:spPr>
          <a:xfrm>
            <a:off x="5042279" y="5974476"/>
            <a:ext cx="348172" cy="369332"/>
          </a:xfrm>
          <a:prstGeom prst="rect">
            <a:avLst/>
          </a:prstGeom>
        </p:spPr>
        <p:txBody>
          <a:bodyPr wrap="none">
            <a:spAutoFit/>
          </a:bodyPr>
          <a:lstStyle/>
          <a:p>
            <a:r>
              <a:rPr lang="en-US" dirty="0"/>
              <a:t>la</a:t>
            </a:r>
          </a:p>
        </p:txBody>
      </p:sp>
      <p:sp>
        <p:nvSpPr>
          <p:cNvPr id="13" name="Rectangle 12">
            <a:extLst>
              <a:ext uri="{FF2B5EF4-FFF2-40B4-BE49-F238E27FC236}">
                <a16:creationId xmlns:a16="http://schemas.microsoft.com/office/drawing/2014/main" id="{1602FAE9-9819-2678-7EF4-3CB3A47B4A7A}"/>
              </a:ext>
            </a:extLst>
          </p:cNvPr>
          <p:cNvSpPr/>
          <p:nvPr/>
        </p:nvSpPr>
        <p:spPr>
          <a:xfrm>
            <a:off x="4276027" y="5426472"/>
            <a:ext cx="918906" cy="369332"/>
          </a:xfrm>
          <a:prstGeom prst="rect">
            <a:avLst/>
          </a:prstGeom>
        </p:spPr>
        <p:txBody>
          <a:bodyPr wrap="none">
            <a:spAutoFit/>
          </a:bodyPr>
          <a:lstStyle/>
          <a:p>
            <a:r>
              <a:rPr lang="en-US" dirty="0" err="1"/>
              <a:t>capitale</a:t>
            </a:r>
            <a:endParaRPr lang="en-US" dirty="0"/>
          </a:p>
        </p:txBody>
      </p:sp>
      <p:sp>
        <p:nvSpPr>
          <p:cNvPr id="14" name="Rectangle 13">
            <a:extLst>
              <a:ext uri="{FF2B5EF4-FFF2-40B4-BE49-F238E27FC236}">
                <a16:creationId xmlns:a16="http://schemas.microsoft.com/office/drawing/2014/main" id="{542F69ED-DDF9-5F95-1C85-81CF7B055934}"/>
              </a:ext>
            </a:extLst>
          </p:cNvPr>
          <p:cNvSpPr/>
          <p:nvPr/>
        </p:nvSpPr>
        <p:spPr>
          <a:xfrm>
            <a:off x="5768146" y="5726843"/>
            <a:ext cx="428322" cy="369332"/>
          </a:xfrm>
          <a:prstGeom prst="rect">
            <a:avLst/>
          </a:prstGeom>
        </p:spPr>
        <p:txBody>
          <a:bodyPr wrap="none">
            <a:spAutoFit/>
          </a:bodyPr>
          <a:lstStyle/>
          <a:p>
            <a:r>
              <a:rPr lang="en-US" dirty="0"/>
              <a:t>du</a:t>
            </a:r>
          </a:p>
        </p:txBody>
      </p:sp>
      <p:sp>
        <p:nvSpPr>
          <p:cNvPr id="15" name="Rectangle 14">
            <a:extLst>
              <a:ext uri="{FF2B5EF4-FFF2-40B4-BE49-F238E27FC236}">
                <a16:creationId xmlns:a16="http://schemas.microsoft.com/office/drawing/2014/main" id="{01B85CD1-0723-3B8D-9452-B1D6FD86DC66}"/>
              </a:ext>
            </a:extLst>
          </p:cNvPr>
          <p:cNvSpPr/>
          <p:nvPr/>
        </p:nvSpPr>
        <p:spPr>
          <a:xfrm>
            <a:off x="5608594" y="5185175"/>
            <a:ext cx="1160382" cy="369332"/>
          </a:xfrm>
          <a:prstGeom prst="rect">
            <a:avLst/>
          </a:prstGeom>
        </p:spPr>
        <p:txBody>
          <a:bodyPr wrap="none">
            <a:spAutoFit/>
          </a:bodyPr>
          <a:lstStyle/>
          <a:p>
            <a:r>
              <a:rPr lang="en-US" dirty="0"/>
              <a:t>Cameroun</a:t>
            </a:r>
          </a:p>
        </p:txBody>
      </p:sp>
      <p:sp>
        <p:nvSpPr>
          <p:cNvPr id="16" name="Rectangle 15">
            <a:extLst>
              <a:ext uri="{FF2B5EF4-FFF2-40B4-BE49-F238E27FC236}">
                <a16:creationId xmlns:a16="http://schemas.microsoft.com/office/drawing/2014/main" id="{81ABE323-6C3F-9D65-DB57-B675DA4E1CCD}"/>
              </a:ext>
            </a:extLst>
          </p:cNvPr>
          <p:cNvSpPr/>
          <p:nvPr/>
        </p:nvSpPr>
        <p:spPr>
          <a:xfrm>
            <a:off x="6026978" y="4788430"/>
            <a:ext cx="464230" cy="369332"/>
          </a:xfrm>
          <a:prstGeom prst="rect">
            <a:avLst/>
          </a:prstGeom>
        </p:spPr>
        <p:txBody>
          <a:bodyPr wrap="none">
            <a:spAutoFit/>
          </a:bodyPr>
          <a:lstStyle/>
          <a:p>
            <a:r>
              <a:rPr lang="fr-FR" dirty="0"/>
              <a:t>e</a:t>
            </a:r>
            <a:r>
              <a:rPr lang="en-US" dirty="0" err="1"/>
              <a:t>st</a:t>
            </a:r>
            <a:endParaRPr lang="en-US" dirty="0"/>
          </a:p>
        </p:txBody>
      </p:sp>
      <p:sp>
        <p:nvSpPr>
          <p:cNvPr id="17" name="Rectangle 16">
            <a:extLst>
              <a:ext uri="{FF2B5EF4-FFF2-40B4-BE49-F238E27FC236}">
                <a16:creationId xmlns:a16="http://schemas.microsoft.com/office/drawing/2014/main" id="{2CE380B4-62C9-88D9-BD55-912A4C8A5F86}"/>
              </a:ext>
            </a:extLst>
          </p:cNvPr>
          <p:cNvSpPr/>
          <p:nvPr/>
        </p:nvSpPr>
        <p:spPr>
          <a:xfrm>
            <a:off x="4884769" y="4788430"/>
            <a:ext cx="995081" cy="369332"/>
          </a:xfrm>
          <a:prstGeom prst="rect">
            <a:avLst/>
          </a:prstGeom>
        </p:spPr>
        <p:txBody>
          <a:bodyPr wrap="none">
            <a:spAutoFit/>
          </a:bodyPr>
          <a:lstStyle/>
          <a:p>
            <a:r>
              <a:rPr lang="fr-FR" dirty="0"/>
              <a:t>Y</a:t>
            </a:r>
            <a:r>
              <a:rPr lang="en-US" dirty="0" err="1"/>
              <a:t>aoundé</a:t>
            </a:r>
            <a:endParaRPr lang="en-US" dirty="0"/>
          </a:p>
        </p:txBody>
      </p:sp>
    </p:spTree>
    <p:extLst>
      <p:ext uri="{BB962C8B-B14F-4D97-AF65-F5344CB8AC3E}">
        <p14:creationId xmlns:p14="http://schemas.microsoft.com/office/powerpoint/2010/main" val="38340301"/>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B097556-A84F-2458-0694-53C1D5EE1B70}"/>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686D99B5-297F-5BD2-551B-EB407A887CF7}"/>
              </a:ext>
            </a:extLst>
          </p:cNvPr>
          <p:cNvPicPr>
            <a:picLocks noChangeAspect="1"/>
          </p:cNvPicPr>
          <p:nvPr/>
        </p:nvPicPr>
        <p:blipFill>
          <a:blip r:embed="rId2"/>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6A08FEB0-89C0-079F-8BF3-C8F44D951A32}"/>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3. IR Models : Vector Space Model</a:t>
            </a:r>
          </a:p>
        </p:txBody>
      </p:sp>
      <p:sp>
        <p:nvSpPr>
          <p:cNvPr id="11" name="Rectangle 10">
            <a:extLst>
              <a:ext uri="{FF2B5EF4-FFF2-40B4-BE49-F238E27FC236}">
                <a16:creationId xmlns:a16="http://schemas.microsoft.com/office/drawing/2014/main" id="{39ADE6E1-5D9D-3918-9F97-3747101231D1}"/>
              </a:ext>
            </a:extLst>
          </p:cNvPr>
          <p:cNvSpPr/>
          <p:nvPr/>
        </p:nvSpPr>
        <p:spPr>
          <a:xfrm>
            <a:off x="3248088" y="6883146"/>
            <a:ext cx="6633611" cy="276999"/>
          </a:xfrm>
          <a:prstGeom prst="rect">
            <a:avLst/>
          </a:prstGeom>
          <a:solidFill>
            <a:srgbClr val="FFFF00">
              <a:alpha val="50000"/>
            </a:srgbClr>
          </a:solidFill>
        </p:spPr>
        <p:txBody>
          <a:bodyPr wrap="none">
            <a:spAutoFit/>
          </a:bodyPr>
          <a:lstStyle/>
          <a:p>
            <a:r>
              <a:rPr lang="en-US" sz="1200" b="1" dirty="0">
                <a:solidFill>
                  <a:srgbClr val="FF0000"/>
                </a:solidFill>
              </a:rPr>
              <a:t>REF : Salton, G. (1971). The SMART retrieval system—experiments in automatic document processing.</a:t>
            </a:r>
          </a:p>
        </p:txBody>
      </p:sp>
      <p:sp>
        <p:nvSpPr>
          <p:cNvPr id="5" name="Rectangle 4">
            <a:extLst>
              <a:ext uri="{FF2B5EF4-FFF2-40B4-BE49-F238E27FC236}">
                <a16:creationId xmlns:a16="http://schemas.microsoft.com/office/drawing/2014/main" id="{9EF1FAF6-C2EC-581E-C0D5-B4D9D3DABBC4}"/>
              </a:ext>
            </a:extLst>
          </p:cNvPr>
          <p:cNvSpPr/>
          <p:nvPr/>
        </p:nvSpPr>
        <p:spPr>
          <a:xfrm>
            <a:off x="-435429" y="1027176"/>
            <a:ext cx="6894285" cy="461665"/>
          </a:xfrm>
          <a:prstGeom prst="rect">
            <a:avLst/>
          </a:prstGeom>
        </p:spPr>
        <p:txBody>
          <a:bodyPr wrap="square">
            <a:spAutoFit/>
          </a:bodyPr>
          <a:lstStyle/>
          <a:p>
            <a:pPr marL="914400" lvl="1" indent="-457200" algn="just">
              <a:spcBef>
                <a:spcPts val="600"/>
              </a:spcBef>
              <a:spcAft>
                <a:spcPts val="600"/>
              </a:spcAft>
              <a:buFont typeface="Wingdings" panose="05000000000000000000" pitchFamily="2" charset="2"/>
              <a:buChar char="Ø"/>
            </a:pPr>
            <a:r>
              <a:rPr lang="en-US" sz="2400" dirty="0">
                <a:solidFill>
                  <a:srgbClr val="0000FF"/>
                </a:solidFill>
                <a:latin typeface="Arial" panose="020B0604020202020204" pitchFamily="34" charset="0"/>
                <a:cs typeface="Arial" panose="020B0604020202020204" pitchFamily="34" charset="0"/>
              </a:rPr>
              <a:t>VSM IR Model Graph representation</a:t>
            </a:r>
            <a:endParaRPr lang="en-US" sz="2000" b="1" dirty="0">
              <a:solidFill>
                <a:srgbClr val="FF0000"/>
              </a:solidFill>
              <a:latin typeface="Arial" panose="020B0604020202020204" pitchFamily="34" charset="0"/>
              <a:cs typeface="Arial" panose="020B0604020202020204" pitchFamily="34" charset="0"/>
            </a:endParaRPr>
          </a:p>
        </p:txBody>
      </p:sp>
      <p:sp>
        <p:nvSpPr>
          <p:cNvPr id="8" name="ZoneTexte 7">
            <a:extLst>
              <a:ext uri="{FF2B5EF4-FFF2-40B4-BE49-F238E27FC236}">
                <a16:creationId xmlns:a16="http://schemas.microsoft.com/office/drawing/2014/main" id="{928B3BEA-A189-A863-5A87-D247FC339BC2}"/>
              </a:ext>
            </a:extLst>
          </p:cNvPr>
          <p:cNvSpPr txBox="1"/>
          <p:nvPr/>
        </p:nvSpPr>
        <p:spPr>
          <a:xfrm>
            <a:off x="231038" y="1604665"/>
            <a:ext cx="5420254" cy="1477328"/>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les </a:t>
            </a:r>
            <a:r>
              <a:rPr lang="en-US" dirty="0" err="1">
                <a:latin typeface="Arial" panose="020B0604020202020204" pitchFamily="34" charset="0"/>
                <a:cs typeface="Arial" panose="020B0604020202020204" pitchFamily="34" charset="0"/>
              </a:rPr>
              <a:t>termes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sont</a:t>
            </a:r>
            <a:r>
              <a:rPr lang="en-US" dirty="0">
                <a:latin typeface="Arial" panose="020B0604020202020204" pitchFamily="34" charset="0"/>
                <a:cs typeface="Arial" panose="020B0604020202020204" pitchFamily="34" charset="0"/>
              </a:rPr>
              <a:t> des axes de </a:t>
            </a:r>
            <a:r>
              <a:rPr lang="en-US" dirty="0" err="1">
                <a:latin typeface="Arial" panose="020B0604020202020204" pitchFamily="34" charset="0"/>
                <a:cs typeface="Arial" panose="020B0604020202020204" pitchFamily="34" charset="0"/>
              </a:rPr>
              <a:t>l'espace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vectoriel</a:t>
            </a:r>
            <a:endParaRPr lang="en-U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les documents </a:t>
            </a:r>
            <a:r>
              <a:rPr lang="en-US" dirty="0" err="1">
                <a:latin typeface="Arial" panose="020B0604020202020204" pitchFamily="34" charset="0"/>
                <a:cs typeface="Arial" panose="020B0604020202020204" pitchFamily="34" charset="0"/>
              </a:rPr>
              <a:t>sont</a:t>
            </a:r>
            <a:r>
              <a:rPr lang="en-US" dirty="0">
                <a:latin typeface="Arial" panose="020B0604020202020204" pitchFamily="34" charset="0"/>
                <a:cs typeface="Arial" panose="020B0604020202020204" pitchFamily="34" charset="0"/>
              </a:rPr>
              <a:t> des points dans </a:t>
            </a:r>
            <a:r>
              <a:rPr lang="en-US" dirty="0" err="1">
                <a:latin typeface="Arial" panose="020B0604020202020204" pitchFamily="34" charset="0"/>
                <a:cs typeface="Arial" panose="020B0604020202020204" pitchFamily="34" charset="0"/>
              </a:rPr>
              <a:t>cet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espace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vectoriel</a:t>
            </a:r>
            <a:endParaRPr lang="en-U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err="1">
                <a:latin typeface="Arial" panose="020B0604020202020204" pitchFamily="34" charset="0"/>
                <a:cs typeface="Arial" panose="020B0604020202020204" pitchFamily="34" charset="0"/>
              </a:rPr>
              <a:t>l'espace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vectoriel</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peut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avoir</a:t>
            </a:r>
            <a:r>
              <a:rPr lang="en-US" dirty="0">
                <a:latin typeface="Arial" panose="020B0604020202020204" pitchFamily="34" charset="0"/>
                <a:cs typeface="Arial" panose="020B0604020202020204" pitchFamily="34" charset="0"/>
              </a:rPr>
              <a:t> plus de 20 000 dimensions (</a:t>
            </a:r>
            <a:r>
              <a:rPr lang="en-US" dirty="0" err="1">
                <a:latin typeface="Arial" panose="020B0604020202020204" pitchFamily="34" charset="0"/>
                <a:cs typeface="Arial" panose="020B0604020202020204" pitchFamily="34" charset="0"/>
              </a:rPr>
              <a:t>peut-être</a:t>
            </a:r>
            <a:r>
              <a:rPr lang="en-US" dirty="0">
                <a:latin typeface="Arial" panose="020B0604020202020204" pitchFamily="34" charset="0"/>
                <a:cs typeface="Arial" panose="020B0604020202020204" pitchFamily="34" charset="0"/>
              </a:rPr>
              <a:t> 1 M+ dans le </a:t>
            </a:r>
            <a:r>
              <a:rPr lang="en-US" dirty="0" err="1">
                <a:latin typeface="Arial" panose="020B0604020202020204" pitchFamily="34" charset="0"/>
                <a:cs typeface="Arial" panose="020B0604020202020204" pitchFamily="34" charset="0"/>
              </a:rPr>
              <a:t>cas</a:t>
            </a:r>
            <a:r>
              <a:rPr lang="en-US" dirty="0">
                <a:latin typeface="Arial" panose="020B0604020202020204" pitchFamily="34" charset="0"/>
                <a:cs typeface="Arial" panose="020B0604020202020204" pitchFamily="34" charset="0"/>
              </a:rPr>
              <a:t> du Web)</a:t>
            </a:r>
          </a:p>
        </p:txBody>
      </p:sp>
      <p:pic>
        <p:nvPicPr>
          <p:cNvPr id="9" name="Picture 3">
            <a:extLst>
              <a:ext uri="{FF2B5EF4-FFF2-40B4-BE49-F238E27FC236}">
                <a16:creationId xmlns:a16="http://schemas.microsoft.com/office/drawing/2014/main" id="{F4D2DCDA-1B5D-7EDA-6D6F-DABC1A07196F}"/>
              </a:ext>
            </a:extLst>
          </p:cNvPr>
          <p:cNvPicPr>
            <a:picLocks noChangeAspect="1"/>
          </p:cNvPicPr>
          <p:nvPr/>
        </p:nvPicPr>
        <p:blipFill>
          <a:blip r:embed="rId3"/>
          <a:stretch>
            <a:fillRect/>
          </a:stretch>
        </p:blipFill>
        <p:spPr>
          <a:xfrm>
            <a:off x="3337143" y="3081993"/>
            <a:ext cx="2487514" cy="2727960"/>
          </a:xfrm>
          <a:prstGeom prst="rect">
            <a:avLst/>
          </a:prstGeom>
        </p:spPr>
      </p:pic>
      <p:pic>
        <p:nvPicPr>
          <p:cNvPr id="10" name="Picture 14">
            <a:extLst>
              <a:ext uri="{FF2B5EF4-FFF2-40B4-BE49-F238E27FC236}">
                <a16:creationId xmlns:a16="http://schemas.microsoft.com/office/drawing/2014/main" id="{1BC82001-DA44-FE21-91A8-C013EC9997F9}"/>
              </a:ext>
            </a:extLst>
          </p:cNvPr>
          <p:cNvPicPr>
            <a:picLocks noChangeAspect="1"/>
          </p:cNvPicPr>
          <p:nvPr/>
        </p:nvPicPr>
        <p:blipFill>
          <a:blip r:embed="rId4"/>
          <a:stretch>
            <a:fillRect/>
          </a:stretch>
        </p:blipFill>
        <p:spPr>
          <a:xfrm>
            <a:off x="6564893" y="2009852"/>
            <a:ext cx="3733279" cy="2677821"/>
          </a:xfrm>
          <a:prstGeom prst="rect">
            <a:avLst/>
          </a:prstGeom>
        </p:spPr>
      </p:pic>
      <p:pic>
        <p:nvPicPr>
          <p:cNvPr id="18" name="Picture 18">
            <a:extLst>
              <a:ext uri="{FF2B5EF4-FFF2-40B4-BE49-F238E27FC236}">
                <a16:creationId xmlns:a16="http://schemas.microsoft.com/office/drawing/2014/main" id="{5EFAD69E-2F24-19F0-B15A-2A4FA2B1FC68}"/>
              </a:ext>
            </a:extLst>
          </p:cNvPr>
          <p:cNvPicPr>
            <a:picLocks noChangeAspect="1"/>
          </p:cNvPicPr>
          <p:nvPr/>
        </p:nvPicPr>
        <p:blipFill>
          <a:blip r:embed="rId5"/>
          <a:stretch>
            <a:fillRect/>
          </a:stretch>
        </p:blipFill>
        <p:spPr>
          <a:xfrm>
            <a:off x="561466" y="3964155"/>
            <a:ext cx="2487513" cy="2446734"/>
          </a:xfrm>
          <a:prstGeom prst="rect">
            <a:avLst/>
          </a:prstGeom>
        </p:spPr>
      </p:pic>
      <p:sp>
        <p:nvSpPr>
          <p:cNvPr id="20" name="ZoneTexte 19">
            <a:extLst>
              <a:ext uri="{FF2B5EF4-FFF2-40B4-BE49-F238E27FC236}">
                <a16:creationId xmlns:a16="http://schemas.microsoft.com/office/drawing/2014/main" id="{AD0D6C91-236C-7103-CB56-3501D262FC85}"/>
              </a:ext>
            </a:extLst>
          </p:cNvPr>
          <p:cNvSpPr txBox="1"/>
          <p:nvPr/>
        </p:nvSpPr>
        <p:spPr>
          <a:xfrm>
            <a:off x="5998022" y="1038352"/>
            <a:ext cx="4841712" cy="646331"/>
          </a:xfrm>
          <a:prstGeom prst="rect">
            <a:avLst/>
          </a:prstGeom>
          <a:noFill/>
        </p:spPr>
        <p:txBody>
          <a:bodyPr wrap="square">
            <a:spAutoFit/>
          </a:bodyPr>
          <a:lstStyle/>
          <a:p>
            <a:pPr algn="just"/>
            <a:r>
              <a:rPr lang="en-US" b="1" dirty="0" err="1">
                <a:latin typeface="Arial" panose="020B0604020202020204" pitchFamily="34" charset="0"/>
                <a:cs typeface="Arial" panose="020B0604020202020204" pitchFamily="34" charset="0"/>
              </a:rPr>
              <a:t>Postulat</a:t>
            </a:r>
            <a:r>
              <a:rPr lang="en-US" b="1" dirty="0">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Les documents « </a:t>
            </a:r>
            <a:r>
              <a:rPr lang="en-US" dirty="0" err="1">
                <a:latin typeface="Arial" panose="020B0604020202020204" pitchFamily="34" charset="0"/>
                <a:cs typeface="Arial" panose="020B0604020202020204" pitchFamily="34" charset="0"/>
              </a:rPr>
              <a:t>proches</a:t>
            </a:r>
            <a:r>
              <a:rPr lang="en-US" dirty="0">
                <a:latin typeface="Arial" panose="020B0604020202020204" pitchFamily="34" charset="0"/>
                <a:cs typeface="Arial" panose="020B0604020202020204" pitchFamily="34" charset="0"/>
              </a:rPr>
              <a:t> » dans</a:t>
            </a:r>
          </a:p>
          <a:p>
            <a:pPr algn="just"/>
            <a:r>
              <a:rPr lang="en-US" dirty="0" err="1">
                <a:latin typeface="Arial" panose="020B0604020202020204" pitchFamily="34" charset="0"/>
                <a:cs typeface="Arial" panose="020B0604020202020204" pitchFamily="34" charset="0"/>
              </a:rPr>
              <a:t>l’espace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vectoriel</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parlent</a:t>
            </a:r>
            <a:r>
              <a:rPr lang="en-US" dirty="0">
                <a:latin typeface="Arial" panose="020B0604020202020204" pitchFamily="34" charset="0"/>
                <a:cs typeface="Arial" panose="020B0604020202020204" pitchFamily="34" charset="0"/>
              </a:rPr>
              <a:t> des </a:t>
            </a:r>
            <a:r>
              <a:rPr lang="en-US" dirty="0" err="1">
                <a:latin typeface="Arial" panose="020B0604020202020204" pitchFamily="34" charset="0"/>
                <a:cs typeface="Arial" panose="020B0604020202020204" pitchFamily="34" charset="0"/>
              </a:rPr>
              <a:t>mêmes</a:t>
            </a:r>
            <a:r>
              <a:rPr lang="en-US" dirty="0">
                <a:latin typeface="Arial" panose="020B0604020202020204" pitchFamily="34" charset="0"/>
                <a:cs typeface="Arial" panose="020B0604020202020204" pitchFamily="34" charset="0"/>
              </a:rPr>
              <a:t> choses</a:t>
            </a:r>
          </a:p>
        </p:txBody>
      </p:sp>
      <p:sp>
        <p:nvSpPr>
          <p:cNvPr id="22" name="ZoneTexte 21">
            <a:extLst>
              <a:ext uri="{FF2B5EF4-FFF2-40B4-BE49-F238E27FC236}">
                <a16:creationId xmlns:a16="http://schemas.microsoft.com/office/drawing/2014/main" id="{1CC66679-1953-64C7-0973-AA4859435A95}"/>
              </a:ext>
            </a:extLst>
          </p:cNvPr>
          <p:cNvSpPr txBox="1"/>
          <p:nvPr/>
        </p:nvSpPr>
        <p:spPr>
          <a:xfrm>
            <a:off x="4893168" y="5197725"/>
            <a:ext cx="5747399" cy="1477328"/>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Si </a:t>
            </a:r>
            <a:r>
              <a:rPr lang="en-US" b="1" dirty="0">
                <a:latin typeface="Arial" panose="020B0604020202020204" pitchFamily="34" charset="0"/>
                <a:cs typeface="Arial" panose="020B0604020202020204" pitchFamily="34" charset="0"/>
              </a:rPr>
              <a:t>d1</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est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proche</a:t>
            </a:r>
            <a:r>
              <a:rPr lang="en-US" dirty="0">
                <a:latin typeface="Arial" panose="020B0604020202020204" pitchFamily="34" charset="0"/>
                <a:cs typeface="Arial" panose="020B0604020202020204" pitchFamily="34" charset="0"/>
              </a:rPr>
              <a:t> de </a:t>
            </a:r>
            <a:r>
              <a:rPr lang="en-US" b="1" dirty="0">
                <a:latin typeface="Arial" panose="020B0604020202020204" pitchFamily="34" charset="0"/>
                <a:cs typeface="Arial" panose="020B0604020202020204" pitchFamily="34" charset="0"/>
              </a:rPr>
              <a:t>d2</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alors</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d2</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est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proche</a:t>
            </a:r>
            <a:r>
              <a:rPr lang="en-US" dirty="0">
                <a:latin typeface="Arial" panose="020B0604020202020204" pitchFamily="34" charset="0"/>
                <a:cs typeface="Arial" panose="020B0604020202020204" pitchFamily="34" charset="0"/>
              </a:rPr>
              <a:t> de </a:t>
            </a:r>
            <a:r>
              <a:rPr lang="en-US" b="1" dirty="0">
                <a:latin typeface="Arial" panose="020B0604020202020204" pitchFamily="34" charset="0"/>
                <a:cs typeface="Arial" panose="020B0604020202020204" pitchFamily="34" charset="0"/>
              </a:rPr>
              <a:t>d1</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Si </a:t>
            </a:r>
            <a:r>
              <a:rPr lang="en-US" b="1" dirty="0">
                <a:latin typeface="Arial" panose="020B0604020202020204" pitchFamily="34" charset="0"/>
                <a:cs typeface="Arial" panose="020B0604020202020204" pitchFamily="34" charset="0"/>
              </a:rPr>
              <a:t>d1</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est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proche</a:t>
            </a:r>
            <a:r>
              <a:rPr lang="en-US" dirty="0">
                <a:latin typeface="Arial" panose="020B0604020202020204" pitchFamily="34" charset="0"/>
                <a:cs typeface="Arial" panose="020B0604020202020204" pitchFamily="34" charset="0"/>
              </a:rPr>
              <a:t> de </a:t>
            </a:r>
            <a:r>
              <a:rPr lang="en-US" b="1" dirty="0">
                <a:latin typeface="Arial" panose="020B0604020202020204" pitchFamily="34" charset="0"/>
                <a:cs typeface="Arial" panose="020B0604020202020204" pitchFamily="34" charset="0"/>
              </a:rPr>
              <a:t>d2</a:t>
            </a:r>
            <a:r>
              <a:rPr lang="en-US" dirty="0">
                <a:latin typeface="Arial" panose="020B0604020202020204" pitchFamily="34" charset="0"/>
                <a:cs typeface="Arial" panose="020B0604020202020204" pitchFamily="34" charset="0"/>
              </a:rPr>
              <a:t> et </a:t>
            </a:r>
            <a:r>
              <a:rPr lang="en-US" b="1" dirty="0">
                <a:latin typeface="Arial" panose="020B0604020202020204" pitchFamily="34" charset="0"/>
                <a:cs typeface="Arial" panose="020B0604020202020204" pitchFamily="34" charset="0"/>
              </a:rPr>
              <a:t>d2</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proche</a:t>
            </a:r>
            <a:r>
              <a:rPr lang="en-US" dirty="0">
                <a:latin typeface="Arial" panose="020B0604020202020204" pitchFamily="34" charset="0"/>
                <a:cs typeface="Arial" panose="020B0604020202020204" pitchFamily="34" charset="0"/>
              </a:rPr>
              <a:t> de </a:t>
            </a:r>
            <a:r>
              <a:rPr lang="en-US" b="1" dirty="0">
                <a:latin typeface="Arial" panose="020B0604020202020204" pitchFamily="34" charset="0"/>
                <a:cs typeface="Arial" panose="020B0604020202020204" pitchFamily="34" charset="0"/>
              </a:rPr>
              <a:t>d3</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alors</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d1 </a:t>
            </a:r>
            <a:r>
              <a:rPr lang="en-US" dirty="0" err="1">
                <a:latin typeface="Arial" panose="020B0604020202020204" pitchFamily="34" charset="0"/>
                <a:cs typeface="Arial" panose="020B0604020202020204" pitchFamily="34" charset="0"/>
              </a:rPr>
              <a:t>n'est</a:t>
            </a:r>
            <a:r>
              <a:rPr lang="en-US" dirty="0">
                <a:latin typeface="Arial" panose="020B0604020202020204" pitchFamily="34" charset="0"/>
                <a:cs typeface="Arial" panose="020B0604020202020204" pitchFamily="34" charset="0"/>
              </a:rPr>
              <a:t> pas loin de </a:t>
            </a:r>
            <a:r>
              <a:rPr lang="en-US" b="1" dirty="0">
                <a:latin typeface="Arial" panose="020B0604020202020204" pitchFamily="34" charset="0"/>
                <a:cs typeface="Arial" panose="020B0604020202020204" pitchFamily="34" charset="0"/>
              </a:rPr>
              <a:t>d3</a:t>
            </a:r>
            <a:r>
              <a:rPr lang="en-U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dirty="0" err="1">
                <a:latin typeface="Arial" panose="020B0604020202020204" pitchFamily="34" charset="0"/>
                <a:cs typeface="Arial" panose="020B0604020202020204" pitchFamily="34" charset="0"/>
              </a:rPr>
              <a:t>Aucun</a:t>
            </a:r>
            <a:r>
              <a:rPr lang="en-US" dirty="0">
                <a:latin typeface="Arial" panose="020B0604020202020204" pitchFamily="34" charset="0"/>
                <a:cs typeface="Arial" panose="020B0604020202020204" pitchFamily="34" charset="0"/>
              </a:rPr>
              <a:t> document </a:t>
            </a:r>
            <a:r>
              <a:rPr lang="en-US" dirty="0" err="1">
                <a:latin typeface="Arial" panose="020B0604020202020204" pitchFamily="34" charset="0"/>
                <a:cs typeface="Arial" panose="020B0604020202020204" pitchFamily="34" charset="0"/>
              </a:rPr>
              <a:t>n'est</a:t>
            </a:r>
            <a:r>
              <a:rPr lang="en-US" dirty="0">
                <a:latin typeface="Arial" panose="020B0604020202020204" pitchFamily="34" charset="0"/>
                <a:cs typeface="Arial" panose="020B0604020202020204" pitchFamily="34" charset="0"/>
              </a:rPr>
              <a:t> plus </a:t>
            </a:r>
            <a:r>
              <a:rPr lang="en-US" dirty="0" err="1">
                <a:latin typeface="Arial" panose="020B0604020202020204" pitchFamily="34" charset="0"/>
                <a:cs typeface="Arial" panose="020B0604020202020204" pitchFamily="34" charset="0"/>
              </a:rPr>
              <a:t>proche</a:t>
            </a:r>
            <a:r>
              <a:rPr lang="en-US" dirty="0">
                <a:latin typeface="Arial" panose="020B0604020202020204" pitchFamily="34" charset="0"/>
                <a:cs typeface="Arial" panose="020B0604020202020204" pitchFamily="34" charset="0"/>
              </a:rPr>
              <a:t> de </a:t>
            </a:r>
            <a:r>
              <a:rPr lang="en-US" b="1" dirty="0">
                <a:latin typeface="Arial" panose="020B0604020202020204" pitchFamily="34" charset="0"/>
                <a:cs typeface="Arial" panose="020B0604020202020204" pitchFamily="34" charset="0"/>
              </a:rPr>
              <a:t>d</a:t>
            </a:r>
            <a:r>
              <a:rPr lang="en-US" dirty="0">
                <a:latin typeface="Arial" panose="020B0604020202020204" pitchFamily="34" charset="0"/>
                <a:cs typeface="Arial" panose="020B0604020202020204" pitchFamily="34" charset="0"/>
              </a:rPr>
              <a:t> que </a:t>
            </a:r>
            <a:r>
              <a:rPr lang="en-US" b="1" dirty="0">
                <a:latin typeface="Arial" panose="020B0604020202020204" pitchFamily="34" charset="0"/>
                <a:cs typeface="Arial" panose="020B0604020202020204" pitchFamily="34" charset="0"/>
              </a:rPr>
              <a:t>d</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lui-même</a:t>
            </a:r>
            <a:r>
              <a:rPr lang="en-US" dirty="0"/>
              <a:t>.</a:t>
            </a:r>
          </a:p>
        </p:txBody>
      </p:sp>
    </p:spTree>
    <p:extLst>
      <p:ext uri="{BB962C8B-B14F-4D97-AF65-F5344CB8AC3E}">
        <p14:creationId xmlns:p14="http://schemas.microsoft.com/office/powerpoint/2010/main" val="978382608"/>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630623A-EC2C-C4B0-39C6-1C98AC1BB1C6}"/>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28B41D6B-11B3-8E9C-615F-3B533E963034}"/>
              </a:ext>
            </a:extLst>
          </p:cNvPr>
          <p:cNvPicPr>
            <a:picLocks noChangeAspect="1"/>
          </p:cNvPicPr>
          <p:nvPr/>
        </p:nvPicPr>
        <p:blipFill>
          <a:blip r:embed="rId3"/>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9B4F0CBF-B2A2-B928-57E3-29A80F83143F}"/>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3. IR Models : Vector Space Model</a:t>
            </a:r>
          </a:p>
        </p:txBody>
      </p:sp>
      <p:sp>
        <p:nvSpPr>
          <p:cNvPr id="11" name="Rectangle 10">
            <a:extLst>
              <a:ext uri="{FF2B5EF4-FFF2-40B4-BE49-F238E27FC236}">
                <a16:creationId xmlns:a16="http://schemas.microsoft.com/office/drawing/2014/main" id="{EB9C0F50-1ECF-5F45-5684-52F6C32049D2}"/>
              </a:ext>
            </a:extLst>
          </p:cNvPr>
          <p:cNvSpPr/>
          <p:nvPr/>
        </p:nvSpPr>
        <p:spPr>
          <a:xfrm>
            <a:off x="3248088" y="6883146"/>
            <a:ext cx="6633611" cy="276999"/>
          </a:xfrm>
          <a:prstGeom prst="rect">
            <a:avLst/>
          </a:prstGeom>
          <a:solidFill>
            <a:srgbClr val="FFFF00">
              <a:alpha val="50000"/>
            </a:srgbClr>
          </a:solidFill>
        </p:spPr>
        <p:txBody>
          <a:bodyPr wrap="none">
            <a:spAutoFit/>
          </a:bodyPr>
          <a:lstStyle/>
          <a:p>
            <a:r>
              <a:rPr lang="en-US" sz="1200" b="1" dirty="0">
                <a:solidFill>
                  <a:srgbClr val="FF0000"/>
                </a:solidFill>
              </a:rPr>
              <a:t>REF : Salton, G. (1971). The SMART retrieval system—experiments in automatic document processing.</a:t>
            </a:r>
          </a:p>
        </p:txBody>
      </p:sp>
      <p:sp>
        <p:nvSpPr>
          <p:cNvPr id="5" name="Rectangle 4">
            <a:extLst>
              <a:ext uri="{FF2B5EF4-FFF2-40B4-BE49-F238E27FC236}">
                <a16:creationId xmlns:a16="http://schemas.microsoft.com/office/drawing/2014/main" id="{D29E0BC1-8FC1-8369-F613-0A3CB3A2F3AE}"/>
              </a:ext>
            </a:extLst>
          </p:cNvPr>
          <p:cNvSpPr/>
          <p:nvPr/>
        </p:nvSpPr>
        <p:spPr>
          <a:xfrm>
            <a:off x="-435429" y="1027176"/>
            <a:ext cx="9985829" cy="523220"/>
          </a:xfrm>
          <a:prstGeom prst="rect">
            <a:avLst/>
          </a:prstGeom>
        </p:spPr>
        <p:txBody>
          <a:bodyPr wrap="square">
            <a:spAutoFit/>
          </a:bodyPr>
          <a:lstStyle/>
          <a:p>
            <a:pPr marL="914400" lvl="1" indent="-457200" algn="just">
              <a:spcBef>
                <a:spcPts val="600"/>
              </a:spcBef>
              <a:spcAft>
                <a:spcPts val="600"/>
              </a:spcAft>
              <a:buFont typeface="Wingdings" panose="05000000000000000000" pitchFamily="2" charset="2"/>
              <a:buChar char="Ø"/>
            </a:pPr>
            <a:r>
              <a:rPr lang="en-US" sz="2800" dirty="0" err="1">
                <a:solidFill>
                  <a:srgbClr val="0000FF"/>
                </a:solidFill>
                <a:latin typeface="Arial" panose="020B0604020202020204" pitchFamily="34" charset="0"/>
                <a:cs typeface="Arial" panose="020B0604020202020204" pitchFamily="34" charset="0"/>
              </a:rPr>
              <a:t>Calcul</a:t>
            </a:r>
            <a:r>
              <a:rPr lang="en-US" sz="2800" dirty="0">
                <a:solidFill>
                  <a:srgbClr val="0000FF"/>
                </a:solidFill>
                <a:latin typeface="Arial" panose="020B0604020202020204" pitchFamily="34" charset="0"/>
                <a:cs typeface="Arial" panose="020B0604020202020204" pitchFamily="34" charset="0"/>
              </a:rPr>
              <a:t> de la </a:t>
            </a:r>
            <a:r>
              <a:rPr lang="en-US" sz="2800" dirty="0" err="1">
                <a:solidFill>
                  <a:srgbClr val="0000FF"/>
                </a:solidFill>
                <a:latin typeface="Arial" panose="020B0604020202020204" pitchFamily="34" charset="0"/>
                <a:cs typeface="Arial" panose="020B0604020202020204" pitchFamily="34" charset="0"/>
              </a:rPr>
              <a:t>similarité</a:t>
            </a:r>
            <a:r>
              <a:rPr lang="en-US" sz="2800" dirty="0">
                <a:solidFill>
                  <a:srgbClr val="0000FF"/>
                </a:solidFill>
                <a:latin typeface="Arial" panose="020B0604020202020204" pitchFamily="34" charset="0"/>
                <a:cs typeface="Arial" panose="020B0604020202020204" pitchFamily="34" charset="0"/>
              </a:rPr>
              <a:t> entre Document-</a:t>
            </a:r>
            <a:r>
              <a:rPr lang="en-US" sz="2800" dirty="0" err="1">
                <a:solidFill>
                  <a:srgbClr val="0000FF"/>
                </a:solidFill>
                <a:latin typeface="Arial" panose="020B0604020202020204" pitchFamily="34" charset="0"/>
                <a:cs typeface="Arial" panose="020B0604020202020204" pitchFamily="34" charset="0"/>
              </a:rPr>
              <a:t>Requete</a:t>
            </a:r>
            <a:endParaRPr lang="en-US" sz="2400" b="1" dirty="0">
              <a:solidFill>
                <a:srgbClr val="FF0000"/>
              </a:solidFill>
              <a:latin typeface="Arial" panose="020B0604020202020204" pitchFamily="34" charset="0"/>
              <a:cs typeface="Arial" panose="020B0604020202020204" pitchFamily="34" charset="0"/>
            </a:endParaRPr>
          </a:p>
        </p:txBody>
      </p:sp>
      <p:sp>
        <p:nvSpPr>
          <p:cNvPr id="13" name="ZoneTexte 12">
            <a:extLst>
              <a:ext uri="{FF2B5EF4-FFF2-40B4-BE49-F238E27FC236}">
                <a16:creationId xmlns:a16="http://schemas.microsoft.com/office/drawing/2014/main" id="{0A51110B-A40A-FC6A-1B70-0CFD0EC80EF0}"/>
              </a:ext>
            </a:extLst>
          </p:cNvPr>
          <p:cNvSpPr txBox="1"/>
          <p:nvPr/>
        </p:nvSpPr>
        <p:spPr>
          <a:xfrm>
            <a:off x="-777821" y="1924825"/>
            <a:ext cx="11808677" cy="4770537"/>
          </a:xfrm>
          <a:prstGeom prst="rect">
            <a:avLst/>
          </a:prstGeom>
          <a:noFill/>
        </p:spPr>
        <p:txBody>
          <a:bodyPr wrap="square">
            <a:spAutoFit/>
          </a:bodyPr>
          <a:lstStyle/>
          <a:p>
            <a:pPr marL="1371600" lvl="2" indent="-457200">
              <a:buFont typeface="Arial" panose="020B0604020202020204" pitchFamily="34" charset="0"/>
              <a:buChar char="•"/>
              <a:defRPr/>
            </a:pPr>
            <a:r>
              <a:rPr lang="en-US" sz="2800" b="1" dirty="0">
                <a:latin typeface="Arial" panose="020B0604020202020204" pitchFamily="34" charset="0"/>
                <a:cs typeface="Arial" panose="020B0604020202020204" pitchFamily="34" charset="0"/>
              </a:rPr>
              <a:t>Le </a:t>
            </a:r>
            <a:r>
              <a:rPr lang="en-US" sz="2800" b="1" dirty="0" err="1">
                <a:latin typeface="Arial" panose="020B0604020202020204" pitchFamily="34" charset="0"/>
                <a:cs typeface="Arial" panose="020B0604020202020204" pitchFamily="34" charset="0"/>
              </a:rPr>
              <a:t>produit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scalaire</a:t>
            </a:r>
            <a:r>
              <a:rPr lang="en-US" sz="2800" b="1" dirty="0">
                <a:latin typeface="Arial" panose="020B0604020202020204" pitchFamily="34" charset="0"/>
                <a:cs typeface="Arial" panose="020B0604020202020204" pitchFamily="34" charset="0"/>
              </a:rPr>
              <a:t> des </a:t>
            </a:r>
            <a:r>
              <a:rPr lang="en-US" sz="2800" b="1" dirty="0" err="1">
                <a:latin typeface="Arial" panose="020B0604020202020204" pitchFamily="34" charset="0"/>
                <a:cs typeface="Arial" panose="020B0604020202020204" pitchFamily="34" charset="0"/>
              </a:rPr>
              <a:t>vecteurs</a:t>
            </a:r>
            <a:r>
              <a:rPr lang="en-US" sz="2800" b="1" dirty="0">
                <a:latin typeface="Arial" panose="020B0604020202020204" pitchFamily="34" charset="0"/>
                <a:cs typeface="Arial" panose="020B0604020202020204" pitchFamily="34" charset="0"/>
              </a:rPr>
              <a:t> </a:t>
            </a:r>
          </a:p>
          <a:p>
            <a:pPr marL="1371600" lvl="2" indent="-457200">
              <a:buFont typeface="Arial" panose="020B0604020202020204" pitchFamily="34" charset="0"/>
              <a:buChar char="•"/>
              <a:defRPr/>
            </a:pPr>
            <a:endParaRPr lang="fr-FR" sz="3200" b="1" dirty="0">
              <a:solidFill>
                <a:schemeClr val="accent4"/>
              </a:solidFill>
              <a:latin typeface="Arial" panose="020B0604020202020204" pitchFamily="34" charset="0"/>
              <a:cs typeface="Arial" panose="020B0604020202020204" pitchFamily="34" charset="0"/>
            </a:endParaRPr>
          </a:p>
          <a:p>
            <a:pPr marL="1200150" lvl="2" indent="-285750">
              <a:buFont typeface="Arial" panose="020B0604020202020204" pitchFamily="34" charset="0"/>
              <a:buChar char="•"/>
              <a:defRPr/>
            </a:pPr>
            <a:endParaRPr lang="en-US" sz="1600" b="1" dirty="0">
              <a:solidFill>
                <a:schemeClr val="accent4"/>
              </a:solidFill>
              <a:latin typeface="Arial" panose="020B0604020202020204" pitchFamily="34" charset="0"/>
              <a:cs typeface="Arial" panose="020B0604020202020204" pitchFamily="34" charset="0"/>
            </a:endParaRPr>
          </a:p>
          <a:p>
            <a:pPr marL="1200150" lvl="2" indent="-285750">
              <a:buFont typeface="Arial" panose="020B0604020202020204" pitchFamily="34" charset="0"/>
              <a:buChar char="•"/>
              <a:defRPr/>
            </a:pPr>
            <a:endParaRPr lang="en-US" sz="1600" b="1" dirty="0">
              <a:solidFill>
                <a:schemeClr val="accent4"/>
              </a:solidFill>
              <a:latin typeface="Arial" panose="020B0604020202020204" pitchFamily="34" charset="0"/>
              <a:cs typeface="Arial" panose="020B0604020202020204" pitchFamily="34" charset="0"/>
            </a:endParaRPr>
          </a:p>
          <a:p>
            <a:pPr marL="1200150" lvl="2" indent="-285750">
              <a:buFont typeface="Arial" panose="020B0604020202020204" pitchFamily="34" charset="0"/>
              <a:buChar char="•"/>
              <a:defRPr/>
            </a:pPr>
            <a:endParaRPr lang="en-US" sz="1600" b="1" dirty="0">
              <a:solidFill>
                <a:schemeClr val="accent4"/>
              </a:solidFill>
              <a:latin typeface="Arial" panose="020B0604020202020204" pitchFamily="34" charset="0"/>
              <a:cs typeface="Arial" panose="020B0604020202020204" pitchFamily="34" charset="0"/>
            </a:endParaRPr>
          </a:p>
          <a:p>
            <a:pPr lvl="2">
              <a:defRPr/>
            </a:pPr>
            <a:endParaRPr lang="en-US" sz="1600" b="1" dirty="0">
              <a:solidFill>
                <a:schemeClr val="accent4"/>
              </a:solidFill>
              <a:latin typeface="Arial" panose="020B0604020202020204" pitchFamily="34" charset="0"/>
              <a:cs typeface="Arial" panose="020B0604020202020204" pitchFamily="34" charset="0"/>
            </a:endParaRPr>
          </a:p>
          <a:p>
            <a:pPr marL="1371600" lvl="2" indent="-457200">
              <a:buFont typeface="Arial" panose="020B0604020202020204" pitchFamily="34" charset="0"/>
              <a:buChar char="•"/>
              <a:defRPr/>
            </a:pPr>
            <a:r>
              <a:rPr lang="en-US" sz="2800" b="1" dirty="0" err="1">
                <a:latin typeface="Arial" panose="020B0604020202020204" pitchFamily="34" charset="0"/>
                <a:cs typeface="Arial" panose="020B0604020202020204" pitchFamily="34" charset="0"/>
              </a:rPr>
              <a:t>Cosinus</a:t>
            </a:r>
            <a:r>
              <a:rPr lang="en-US" sz="2800" b="1" dirty="0">
                <a:latin typeface="Arial" panose="020B0604020202020204" pitchFamily="34" charset="0"/>
                <a:cs typeface="Arial" panose="020B0604020202020204" pitchFamily="34" charset="0"/>
              </a:rPr>
              <a:t> de </a:t>
            </a:r>
            <a:r>
              <a:rPr lang="en-US" sz="2800" b="1" dirty="0" err="1">
                <a:latin typeface="Arial" panose="020B0604020202020204" pitchFamily="34" charset="0"/>
                <a:cs typeface="Arial" panose="020B0604020202020204" pitchFamily="34" charset="0"/>
              </a:rPr>
              <a:t>l’angle</a:t>
            </a:r>
            <a:r>
              <a:rPr lang="en-US" sz="2800" b="1" dirty="0">
                <a:latin typeface="Arial" panose="020B0604020202020204" pitchFamily="34" charset="0"/>
                <a:cs typeface="Arial" panose="020B0604020202020204" pitchFamily="34" charset="0"/>
              </a:rPr>
              <a:t> entre les </a:t>
            </a:r>
            <a:r>
              <a:rPr lang="en-US" sz="2800" b="1" dirty="0" err="1">
                <a:latin typeface="Arial" panose="020B0604020202020204" pitchFamily="34" charset="0"/>
                <a:cs typeface="Arial" panose="020B0604020202020204" pitchFamily="34" charset="0"/>
              </a:rPr>
              <a:t>vecteurs</a:t>
            </a:r>
            <a:endParaRPr lang="en-US" sz="2800" b="1" dirty="0">
              <a:latin typeface="Arial" panose="020B0604020202020204" pitchFamily="34" charset="0"/>
              <a:cs typeface="Arial" panose="020B0604020202020204" pitchFamily="34" charset="0"/>
            </a:endParaRPr>
          </a:p>
          <a:p>
            <a:pPr marL="1371600" lvl="2" indent="-457200">
              <a:buFont typeface="Arial" panose="020B0604020202020204" pitchFamily="34" charset="0"/>
              <a:buChar char="•"/>
              <a:defRPr/>
            </a:pPr>
            <a:endParaRPr lang="fr-FR" sz="3200" b="1" dirty="0">
              <a:solidFill>
                <a:schemeClr val="accent4"/>
              </a:solidFill>
              <a:latin typeface="Arial" panose="020B0604020202020204" pitchFamily="34" charset="0"/>
              <a:cs typeface="Arial" panose="020B0604020202020204" pitchFamily="34" charset="0"/>
            </a:endParaRPr>
          </a:p>
          <a:p>
            <a:pPr marL="1371600" lvl="2" indent="-457200">
              <a:buFont typeface="Arial" panose="020B0604020202020204" pitchFamily="34" charset="0"/>
              <a:buChar char="•"/>
              <a:defRPr/>
            </a:pPr>
            <a:endParaRPr lang="fr-FR" sz="3200" b="1" dirty="0">
              <a:solidFill>
                <a:schemeClr val="accent4"/>
              </a:solidFill>
              <a:latin typeface="Arial" panose="020B0604020202020204" pitchFamily="34" charset="0"/>
              <a:cs typeface="Arial" panose="020B0604020202020204" pitchFamily="34" charset="0"/>
            </a:endParaRPr>
          </a:p>
          <a:p>
            <a:pPr marL="1371600" lvl="2" indent="-457200">
              <a:buFont typeface="Arial" panose="020B0604020202020204" pitchFamily="34" charset="0"/>
              <a:buChar char="•"/>
              <a:defRPr/>
            </a:pPr>
            <a:endParaRPr lang="fr-FR" sz="3200" b="1" dirty="0">
              <a:solidFill>
                <a:schemeClr val="accent4"/>
              </a:solidFill>
              <a:latin typeface="Arial" panose="020B0604020202020204" pitchFamily="34" charset="0"/>
              <a:cs typeface="Arial" panose="020B0604020202020204" pitchFamily="34" charset="0"/>
            </a:endParaRPr>
          </a:p>
          <a:p>
            <a:pPr marL="1371600" lvl="2" indent="-457200">
              <a:buFont typeface="Arial" panose="020B0604020202020204" pitchFamily="34" charset="0"/>
              <a:buChar char="•"/>
              <a:defRPr/>
            </a:pPr>
            <a:endParaRPr lang="fr-FR" sz="2800" b="1" dirty="0">
              <a:latin typeface="Arial" panose="020B0604020202020204" pitchFamily="34" charset="0"/>
              <a:cs typeface="Arial" panose="020B0604020202020204" pitchFamily="34" charset="0"/>
            </a:endParaRPr>
          </a:p>
          <a:p>
            <a:pPr marL="1371600" lvl="2" indent="-457200">
              <a:buFont typeface="Arial" panose="020B0604020202020204" pitchFamily="34" charset="0"/>
              <a:buChar char="•"/>
              <a:defRPr/>
            </a:pPr>
            <a:r>
              <a:rPr lang="fr-FR" sz="2800" b="1" dirty="0" err="1">
                <a:latin typeface="Arial" panose="020B0604020202020204" pitchFamily="34" charset="0"/>
                <a:cs typeface="Arial" panose="020B0604020202020204" pitchFamily="34" charset="0"/>
              </a:rPr>
              <a:t>Dice</a:t>
            </a:r>
            <a:r>
              <a:rPr lang="fr-FR" sz="2800" b="1" dirty="0">
                <a:latin typeface="Arial" panose="020B0604020202020204" pitchFamily="34" charset="0"/>
                <a:cs typeface="Arial" panose="020B0604020202020204" pitchFamily="34" charset="0"/>
              </a:rPr>
              <a:t>, Jaccard, …</a:t>
            </a:r>
            <a:endParaRPr lang="en-US" sz="2800" b="1" dirty="0">
              <a:latin typeface="Arial" panose="020B0604020202020204" pitchFamily="34" charset="0"/>
              <a:cs typeface="Arial" panose="020B0604020202020204" pitchFamily="34" charset="0"/>
            </a:endParaRPr>
          </a:p>
        </p:txBody>
      </p:sp>
      <p:pic>
        <p:nvPicPr>
          <p:cNvPr id="15" name="Image 14">
            <a:extLst>
              <a:ext uri="{FF2B5EF4-FFF2-40B4-BE49-F238E27FC236}">
                <a16:creationId xmlns:a16="http://schemas.microsoft.com/office/drawing/2014/main" id="{CBE46CB0-DC2D-604C-509C-C1FF4FC08C6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385996" y="2658737"/>
            <a:ext cx="5219489" cy="1032427"/>
          </a:xfrm>
          <a:prstGeom prst="rect">
            <a:avLst/>
          </a:prstGeom>
        </p:spPr>
      </p:pic>
      <p:pic>
        <p:nvPicPr>
          <p:cNvPr id="17" name="Image 16">
            <a:extLst>
              <a:ext uri="{FF2B5EF4-FFF2-40B4-BE49-F238E27FC236}">
                <a16:creationId xmlns:a16="http://schemas.microsoft.com/office/drawing/2014/main" id="{C7143F3F-78EB-8DFD-2D81-DCF37D84C2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023" y="4425076"/>
            <a:ext cx="10169290" cy="1267251"/>
          </a:xfrm>
          <a:prstGeom prst="rect">
            <a:avLst/>
          </a:prstGeom>
        </p:spPr>
      </p:pic>
    </p:spTree>
    <p:extLst>
      <p:ext uri="{BB962C8B-B14F-4D97-AF65-F5344CB8AC3E}">
        <p14:creationId xmlns:p14="http://schemas.microsoft.com/office/powerpoint/2010/main" val="1438929054"/>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56DA007-F02F-B82C-7FDD-C9BBB1A5EA0D}"/>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BB6EE90E-9114-8148-0135-56C5F441AB1C}"/>
              </a:ext>
            </a:extLst>
          </p:cNvPr>
          <p:cNvPicPr>
            <a:picLocks noChangeAspect="1"/>
          </p:cNvPicPr>
          <p:nvPr/>
        </p:nvPicPr>
        <p:blipFill>
          <a:blip r:embed="rId2"/>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9FCBA77E-F806-662B-B687-5E9DAA176AB0}"/>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3. IR Models : Vector Space Model</a:t>
            </a:r>
          </a:p>
        </p:txBody>
      </p:sp>
      <p:sp>
        <p:nvSpPr>
          <p:cNvPr id="6" name="ZoneTexte 5">
            <a:extLst>
              <a:ext uri="{FF2B5EF4-FFF2-40B4-BE49-F238E27FC236}">
                <a16:creationId xmlns:a16="http://schemas.microsoft.com/office/drawing/2014/main" id="{B686781A-3933-CF8E-0D0E-E41891F21BA7}"/>
              </a:ext>
            </a:extLst>
          </p:cNvPr>
          <p:cNvSpPr txBox="1"/>
          <p:nvPr/>
        </p:nvSpPr>
        <p:spPr>
          <a:xfrm>
            <a:off x="48768" y="1184941"/>
            <a:ext cx="10218057" cy="5009833"/>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en-US" sz="2400" dirty="0" err="1">
                <a:solidFill>
                  <a:srgbClr val="00B050"/>
                </a:solidFill>
                <a:latin typeface="Arial" panose="020B0604020202020204" pitchFamily="34" charset="0"/>
                <a:cs typeface="Arial" panose="020B0604020202020204" pitchFamily="34" charset="0"/>
              </a:rPr>
              <a:t>Avantages</a:t>
            </a:r>
            <a:r>
              <a:rPr lang="en-US" sz="2400" dirty="0">
                <a:solidFill>
                  <a:srgbClr val="00B050"/>
                </a:solidFill>
                <a:latin typeface="Arial" panose="020B0604020202020204" pitchFamily="34" charset="0"/>
                <a:cs typeface="Arial" panose="020B0604020202020204" pitchFamily="34" charset="0"/>
              </a:rPr>
              <a:t> :</a:t>
            </a:r>
          </a:p>
          <a:p>
            <a:pPr marL="800100" lvl="1" indent="-342900" algn="just">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La </a:t>
            </a:r>
            <a:r>
              <a:rPr lang="en-US" sz="2400" dirty="0" err="1">
                <a:latin typeface="Arial" panose="020B0604020202020204" pitchFamily="34" charset="0"/>
                <a:cs typeface="Arial" panose="020B0604020202020204" pitchFamily="34" charset="0"/>
              </a:rPr>
              <a:t>pondération</a:t>
            </a:r>
            <a:r>
              <a:rPr lang="en-US" sz="2400" dirty="0">
                <a:latin typeface="Arial" panose="020B0604020202020204" pitchFamily="34" charset="0"/>
                <a:cs typeface="Arial" panose="020B0604020202020204" pitchFamily="34" charset="0"/>
              </a:rPr>
              <a:t> des </a:t>
            </a:r>
            <a:r>
              <a:rPr lang="en-US" sz="2400" dirty="0" err="1">
                <a:latin typeface="Arial" panose="020B0604020202020204" pitchFamily="34" charset="0"/>
                <a:cs typeface="Arial" panose="020B0604020202020204" pitchFamily="34" charset="0"/>
              </a:rPr>
              <a:t>termes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améliore</a:t>
            </a:r>
            <a:r>
              <a:rPr lang="en-US" sz="2400" dirty="0">
                <a:latin typeface="Arial" panose="020B0604020202020204" pitchFamily="34" charset="0"/>
                <a:cs typeface="Arial" panose="020B0604020202020204" pitchFamily="34" charset="0"/>
              </a:rPr>
              <a:t> la </a:t>
            </a:r>
            <a:r>
              <a:rPr lang="en-US" sz="2400" dirty="0" err="1">
                <a:latin typeface="Arial" panose="020B0604020202020204" pitchFamily="34" charset="0"/>
                <a:cs typeface="Arial" panose="020B0604020202020204" pitchFamily="34" charset="0"/>
              </a:rPr>
              <a:t>qualité</a:t>
            </a:r>
            <a:r>
              <a:rPr lang="en-US" sz="2400" dirty="0">
                <a:latin typeface="Arial" panose="020B0604020202020204" pitchFamily="34" charset="0"/>
                <a:cs typeface="Arial" panose="020B0604020202020204" pitchFamily="34" charset="0"/>
              </a:rPr>
              <a:t> de </a:t>
            </a:r>
            <a:r>
              <a:rPr lang="en-US" sz="2400" dirty="0" err="1">
                <a:latin typeface="Arial" panose="020B0604020202020204" pitchFamily="34" charset="0"/>
                <a:cs typeface="Arial" panose="020B0604020202020204" pitchFamily="34" charset="0"/>
              </a:rPr>
              <a:t>l'ensemble</a:t>
            </a:r>
            <a:r>
              <a:rPr lang="en-US" sz="2400" dirty="0">
                <a:latin typeface="Arial" panose="020B0604020202020204" pitchFamily="34" charset="0"/>
                <a:cs typeface="Arial" panose="020B0604020202020204" pitchFamily="34" charset="0"/>
              </a:rPr>
              <a:t> de </a:t>
            </a:r>
            <a:r>
              <a:rPr lang="en-US" sz="2400" dirty="0" err="1">
                <a:latin typeface="Arial" panose="020B0604020202020204" pitchFamily="34" charset="0"/>
                <a:cs typeface="Arial" panose="020B0604020202020204" pitchFamily="34" charset="0"/>
              </a:rPr>
              <a:t>réponses</a:t>
            </a:r>
            <a:endParaRPr lang="en-US" sz="2400" dirty="0">
              <a:latin typeface="Arial" panose="020B0604020202020204" pitchFamily="34" charset="0"/>
              <a:cs typeface="Arial" panose="020B0604020202020204" pitchFamily="34" charset="0"/>
            </a:endParaRPr>
          </a:p>
          <a:p>
            <a:pPr marL="800100" lvl="1" indent="-342900" algn="just">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La </a:t>
            </a:r>
            <a:r>
              <a:rPr lang="en-US" sz="2400" b="1" dirty="0" err="1">
                <a:latin typeface="Arial" panose="020B0604020202020204" pitchFamily="34" charset="0"/>
                <a:cs typeface="Arial" panose="020B0604020202020204" pitchFamily="34" charset="0"/>
              </a:rPr>
              <a:t>correspondance</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partielle</a:t>
            </a:r>
            <a:r>
              <a:rPr lang="en-US" sz="2400" b="1"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permet</a:t>
            </a:r>
            <a:r>
              <a:rPr lang="en-US" sz="2400" dirty="0">
                <a:latin typeface="Arial" panose="020B0604020202020204" pitchFamily="34" charset="0"/>
                <a:cs typeface="Arial" panose="020B0604020202020204" pitchFamily="34" charset="0"/>
              </a:rPr>
              <a:t> de </a:t>
            </a:r>
            <a:r>
              <a:rPr lang="en-US" sz="2400" dirty="0" err="1">
                <a:latin typeface="Arial" panose="020B0604020202020204" pitchFamily="34" charset="0"/>
                <a:cs typeface="Arial" panose="020B0604020202020204" pitchFamily="34" charset="0"/>
              </a:rPr>
              <a:t>récupérer</a:t>
            </a:r>
            <a:r>
              <a:rPr lang="en-US" sz="2400" dirty="0">
                <a:latin typeface="Arial" panose="020B0604020202020204" pitchFamily="34" charset="0"/>
                <a:cs typeface="Arial" panose="020B0604020202020204" pitchFamily="34" charset="0"/>
              </a:rPr>
              <a:t> des documents qui se </a:t>
            </a:r>
            <a:r>
              <a:rPr lang="en-US" sz="2400" dirty="0" err="1">
                <a:latin typeface="Arial" panose="020B0604020202020204" pitchFamily="34" charset="0"/>
                <a:cs typeface="Arial" panose="020B0604020202020204" pitchFamily="34" charset="0"/>
              </a:rPr>
              <a:t>rapprochent</a:t>
            </a:r>
            <a:r>
              <a:rPr lang="en-US" sz="2400" dirty="0">
                <a:latin typeface="Arial" panose="020B0604020202020204" pitchFamily="34" charset="0"/>
                <a:cs typeface="Arial" panose="020B0604020202020204" pitchFamily="34" charset="0"/>
              </a:rPr>
              <a:t> des conditions de la </a:t>
            </a:r>
            <a:r>
              <a:rPr lang="en-US" sz="2400" dirty="0" err="1">
                <a:latin typeface="Arial" panose="020B0604020202020204" pitchFamily="34" charset="0"/>
                <a:cs typeface="Arial" panose="020B0604020202020204" pitchFamily="34" charset="0"/>
              </a:rPr>
              <a:t>requête</a:t>
            </a:r>
            <a:endParaRPr lang="en-US" sz="2400" dirty="0">
              <a:latin typeface="Arial" panose="020B0604020202020204" pitchFamily="34" charset="0"/>
              <a:cs typeface="Arial" panose="020B0604020202020204" pitchFamily="34" charset="0"/>
            </a:endParaRPr>
          </a:p>
          <a:p>
            <a:pPr marL="800100" lvl="1" indent="-342900" algn="just">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Le </a:t>
            </a:r>
            <a:r>
              <a:rPr lang="en-US" sz="2400" dirty="0" err="1">
                <a:latin typeface="Arial" panose="020B0604020202020204" pitchFamily="34" charset="0"/>
                <a:cs typeface="Arial" panose="020B0604020202020204" pitchFamily="34" charset="0"/>
              </a:rPr>
              <a:t>Cosinus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trie</a:t>
            </a:r>
            <a:r>
              <a:rPr lang="en-US" sz="2400" dirty="0">
                <a:latin typeface="Arial" panose="020B0604020202020204" pitchFamily="34" charset="0"/>
                <a:cs typeface="Arial" panose="020B0604020202020204" pitchFamily="34" charset="0"/>
              </a:rPr>
              <a:t> les documents </a:t>
            </a:r>
            <a:r>
              <a:rPr lang="en-US" sz="2400" dirty="0" err="1">
                <a:latin typeface="Arial" panose="020B0604020202020204" pitchFamily="34" charset="0"/>
                <a:cs typeface="Arial" panose="020B0604020202020204" pitchFamily="34" charset="0"/>
              </a:rPr>
              <a:t>selon</a:t>
            </a:r>
            <a:r>
              <a:rPr lang="en-US" sz="2400" dirty="0">
                <a:latin typeface="Arial" panose="020B0604020202020204" pitchFamily="34" charset="0"/>
                <a:cs typeface="Arial" panose="020B0604020202020204" pitchFamily="34" charset="0"/>
              </a:rPr>
              <a:t> le </a:t>
            </a:r>
            <a:r>
              <a:rPr lang="en-US" sz="2400" dirty="0" err="1">
                <a:latin typeface="Arial" panose="020B0604020202020204" pitchFamily="34" charset="0"/>
                <a:cs typeface="Arial" panose="020B0604020202020204" pitchFamily="34" charset="0"/>
              </a:rPr>
              <a:t>degré</a:t>
            </a:r>
            <a:r>
              <a:rPr lang="en-US" sz="2400" dirty="0">
                <a:latin typeface="Arial" panose="020B0604020202020204" pitchFamily="34" charset="0"/>
                <a:cs typeface="Arial" panose="020B0604020202020204" pitchFamily="34" charset="0"/>
              </a:rPr>
              <a:t> de </a:t>
            </a:r>
            <a:r>
              <a:rPr lang="en-US" sz="2400" dirty="0" err="1">
                <a:latin typeface="Arial" panose="020B0604020202020204" pitchFamily="34" charset="0"/>
                <a:cs typeface="Arial" panose="020B0604020202020204" pitchFamily="34" charset="0"/>
              </a:rPr>
              <a:t>similarité</a:t>
            </a:r>
            <a:endParaRPr lang="en-US" sz="2400" dirty="0">
              <a:latin typeface="Arial" panose="020B0604020202020204" pitchFamily="34" charset="0"/>
              <a:cs typeface="Arial" panose="020B0604020202020204" pitchFamily="34" charset="0"/>
            </a:endParaRPr>
          </a:p>
          <a:p>
            <a:pPr marL="800100" lvl="1" indent="-342900" algn="just">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Facile à </a:t>
            </a:r>
            <a:r>
              <a:rPr lang="en-US" sz="2400" dirty="0" err="1">
                <a:latin typeface="Arial" panose="020B0604020202020204" pitchFamily="34" charset="0"/>
                <a:cs typeface="Arial" panose="020B0604020202020204" pitchFamily="34" charset="0"/>
              </a:rPr>
              <a:t>mettre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en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œuvre</a:t>
            </a:r>
            <a:r>
              <a:rPr lang="en-US" sz="2400" dirty="0">
                <a:latin typeface="Arial" panose="020B0604020202020204" pitchFamily="34" charset="0"/>
                <a:cs typeface="Arial" panose="020B0604020202020204" pitchFamily="34" charset="0"/>
              </a:rPr>
              <a:t> !!! </a:t>
            </a:r>
          </a:p>
          <a:p>
            <a:pPr marL="342900" indent="-342900" algn="just">
              <a:lnSpc>
                <a:spcPct val="150000"/>
              </a:lnSpc>
              <a:buFont typeface="Wingdings" panose="05000000000000000000" pitchFamily="2" charset="2"/>
              <a:buChar char="Ø"/>
            </a:pPr>
            <a:r>
              <a:rPr lang="en-US" sz="2400" dirty="0" err="1">
                <a:solidFill>
                  <a:srgbClr val="FF0000"/>
                </a:solidFill>
                <a:latin typeface="Arial" panose="020B0604020202020204" pitchFamily="34" charset="0"/>
                <a:cs typeface="Arial" panose="020B0604020202020204" pitchFamily="34" charset="0"/>
              </a:rPr>
              <a:t>Inconvénients</a:t>
            </a:r>
            <a:r>
              <a:rPr lang="en-US" sz="2400" dirty="0">
                <a:solidFill>
                  <a:srgbClr val="FF0000"/>
                </a:solidFill>
                <a:latin typeface="Arial" panose="020B0604020202020204" pitchFamily="34" charset="0"/>
                <a:cs typeface="Arial" panose="020B0604020202020204" pitchFamily="34" charset="0"/>
              </a:rPr>
              <a:t> :</a:t>
            </a:r>
          </a:p>
          <a:p>
            <a:pPr lvl="1" algn="just">
              <a:lnSpc>
                <a:spcPct val="150000"/>
              </a:lnSpc>
            </a:pPr>
            <a:r>
              <a:rPr lang="en-US" sz="2400" dirty="0">
                <a:latin typeface="Arial" panose="020B0604020202020204" pitchFamily="34" charset="0"/>
                <a:cs typeface="Arial" panose="020B0604020202020204" pitchFamily="34" charset="0"/>
              </a:rPr>
              <a:t>suppose </a:t>
            </a:r>
            <a:r>
              <a:rPr lang="en-US" sz="2400" dirty="0" err="1">
                <a:latin typeface="Arial" panose="020B0604020202020204" pitchFamily="34" charset="0"/>
                <a:cs typeface="Arial" panose="020B0604020202020204" pitchFamily="34" charset="0"/>
              </a:rPr>
              <a:t>l'indépendance</a:t>
            </a:r>
            <a:r>
              <a:rPr lang="en-US" sz="2400" dirty="0">
                <a:latin typeface="Arial" panose="020B0604020202020204" pitchFamily="34" charset="0"/>
                <a:cs typeface="Arial" panose="020B0604020202020204" pitchFamily="34" charset="0"/>
              </a:rPr>
              <a:t> des </a:t>
            </a:r>
            <a:r>
              <a:rPr lang="en-US" sz="2400" dirty="0" err="1">
                <a:latin typeface="Arial" panose="020B0604020202020204" pitchFamily="34" charset="0"/>
                <a:cs typeface="Arial" panose="020B0604020202020204" pitchFamily="34" charset="0"/>
              </a:rPr>
              <a:t>termes</a:t>
            </a:r>
            <a:r>
              <a:rPr lang="en-US" sz="24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620489156"/>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BBEAE407-5C13-AA20-4793-F32E43135A8F}"/>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AF326B01-09A1-1450-E173-5C10C571FB5B}"/>
              </a:ext>
            </a:extLst>
          </p:cNvPr>
          <p:cNvPicPr>
            <a:picLocks noChangeAspect="1"/>
          </p:cNvPicPr>
          <p:nvPr/>
        </p:nvPicPr>
        <p:blipFill>
          <a:blip r:embed="rId2"/>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3D1A7A45-E014-62FB-CC51-7930AE0424C1}"/>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3. IR Models : </a:t>
            </a:r>
            <a:r>
              <a:rPr lang="en-US" sz="2700" b="1" dirty="0" err="1">
                <a:solidFill>
                  <a:srgbClr val="161616"/>
                </a:solidFill>
                <a:latin typeface="Arial"/>
              </a:rPr>
              <a:t>Modèle</a:t>
            </a:r>
            <a:r>
              <a:rPr lang="en-US" sz="2700" b="1" dirty="0">
                <a:solidFill>
                  <a:srgbClr val="161616"/>
                </a:solidFill>
                <a:latin typeface="Arial"/>
              </a:rPr>
              <a:t> </a:t>
            </a:r>
            <a:r>
              <a:rPr lang="en-US" sz="2700" b="1" dirty="0" err="1">
                <a:solidFill>
                  <a:srgbClr val="161616"/>
                </a:solidFill>
                <a:latin typeface="Arial"/>
              </a:rPr>
              <a:t>Probabiliste</a:t>
            </a:r>
            <a:r>
              <a:rPr lang="en-US" sz="2700" b="1" dirty="0">
                <a:solidFill>
                  <a:srgbClr val="161616"/>
                </a:solidFill>
                <a:latin typeface="Arial"/>
              </a:rPr>
              <a:t> </a:t>
            </a:r>
          </a:p>
        </p:txBody>
      </p:sp>
      <p:sp>
        <p:nvSpPr>
          <p:cNvPr id="6" name="ZoneTexte 5">
            <a:extLst>
              <a:ext uri="{FF2B5EF4-FFF2-40B4-BE49-F238E27FC236}">
                <a16:creationId xmlns:a16="http://schemas.microsoft.com/office/drawing/2014/main" id="{972E6FB1-58C9-7412-1FE4-99BD0601F938}"/>
              </a:ext>
            </a:extLst>
          </p:cNvPr>
          <p:cNvSpPr txBox="1"/>
          <p:nvPr/>
        </p:nvSpPr>
        <p:spPr>
          <a:xfrm>
            <a:off x="369440" y="1242268"/>
            <a:ext cx="9954520" cy="5632311"/>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fr-FR" sz="2400" b="0" i="0" dirty="0">
                <a:effectLst/>
                <a:latin typeface="Arial" panose="020B0604020202020204" pitchFamily="34" charset="0"/>
                <a:cs typeface="Arial" panose="020B0604020202020204" pitchFamily="34" charset="0"/>
              </a:rPr>
              <a:t>Approche basée sur la probabilité de pertinence d'un document par rapport à une requête.</a:t>
            </a:r>
          </a:p>
          <a:p>
            <a:pPr marL="457200" indent="-457200" algn="just">
              <a:lnSpc>
                <a:spcPct val="150000"/>
              </a:lnSpc>
              <a:buFont typeface="Arial" panose="020B0604020202020204" pitchFamily="34" charset="0"/>
              <a:buChar char="•"/>
            </a:pPr>
            <a:r>
              <a:rPr lang="fr-FR" sz="2400" b="0" i="0" dirty="0">
                <a:effectLst/>
                <a:latin typeface="Arial" panose="020B0604020202020204" pitchFamily="34" charset="0"/>
                <a:cs typeface="Arial" panose="020B0604020202020204" pitchFamily="34" charset="0"/>
              </a:rPr>
              <a:t>Plus adapté pour des requêtes complexes.</a:t>
            </a:r>
          </a:p>
          <a:p>
            <a:pPr algn="just">
              <a:lnSpc>
                <a:spcPct val="150000"/>
              </a:lnSpc>
            </a:pPr>
            <a:r>
              <a:rPr lang="fr-FR" sz="2400" b="0" i="0" dirty="0">
                <a:effectLst/>
                <a:latin typeface="Arial" panose="020B0604020202020204" pitchFamily="34" charset="0"/>
                <a:cs typeface="Arial" panose="020B0604020202020204" pitchFamily="34" charset="0"/>
              </a:rPr>
              <a:t>	</a:t>
            </a:r>
            <a:r>
              <a:rPr lang="fr-FR" sz="2400" b="0" i="0" dirty="0">
                <a:solidFill>
                  <a:srgbClr val="FF0000"/>
                </a:solidFill>
                <a:effectLst/>
                <a:latin typeface="Arial" panose="020B0604020202020204" pitchFamily="34" charset="0"/>
                <a:cs typeface="Arial" panose="020B0604020202020204" pitchFamily="34" charset="0"/>
              </a:rPr>
              <a:t>Exemple : </a:t>
            </a:r>
            <a:r>
              <a:rPr lang="fr-FR" sz="2400" b="0" i="0" dirty="0">
                <a:effectLst/>
                <a:latin typeface="Arial" panose="020B0604020202020204" pitchFamily="34" charset="0"/>
                <a:cs typeface="Arial" panose="020B0604020202020204" pitchFamily="34" charset="0"/>
              </a:rPr>
              <a:t>Calcul du score BM25 pour mesurer la pertinence</a:t>
            </a:r>
            <a:r>
              <a:rPr lang="fr-FR" sz="2400" b="0" i="0" dirty="0">
                <a:solidFill>
                  <a:srgbClr val="374151"/>
                </a:solidFill>
                <a:effectLst/>
                <a:latin typeface="Arial" panose="020B0604020202020204" pitchFamily="34" charset="0"/>
                <a:cs typeface="Arial" panose="020B0604020202020204" pitchFamily="34" charset="0"/>
              </a:rPr>
              <a:t>.</a:t>
            </a:r>
          </a:p>
          <a:p>
            <a:pPr marL="457200" indent="-457200" algn="just">
              <a:lnSpc>
                <a:spcPct val="150000"/>
              </a:lnSpc>
              <a:buFont typeface="Arial" panose="020B0604020202020204" pitchFamily="34" charset="0"/>
              <a:buChar char="•"/>
            </a:pPr>
            <a:r>
              <a:rPr lang="fr-FR" sz="2400" dirty="0">
                <a:latin typeface="Arial" panose="020B0604020202020204" pitchFamily="34" charset="0"/>
                <a:cs typeface="Arial" panose="020B0604020202020204" pitchFamily="34" charset="0"/>
              </a:rPr>
              <a:t>Également</a:t>
            </a:r>
            <a:r>
              <a:rPr lang="fr-FR" sz="2400" b="0" i="0" dirty="0">
                <a:effectLst/>
                <a:latin typeface="Arial" panose="020B0604020202020204" pitchFamily="34" charset="0"/>
                <a:cs typeface="Arial" panose="020B0604020202020204" pitchFamily="34" charset="0"/>
              </a:rPr>
              <a:t> appelé Okapi BM25, est un algorithme de classement pour la </a:t>
            </a:r>
            <a:r>
              <a:rPr lang="fr-FR" sz="2400" b="1" i="0" dirty="0">
                <a:effectLst/>
                <a:latin typeface="Arial" panose="020B0604020202020204" pitchFamily="34" charset="0"/>
                <a:cs typeface="Arial" panose="020B0604020202020204" pitchFamily="34" charset="0"/>
              </a:rPr>
              <a:t>récupération des informations </a:t>
            </a:r>
            <a:r>
              <a:rPr lang="fr-FR" sz="2400" b="0" i="0" dirty="0">
                <a:effectLst/>
                <a:latin typeface="Arial" panose="020B0604020202020204" pitchFamily="34" charset="0"/>
                <a:cs typeface="Arial" panose="020B0604020202020204" pitchFamily="34" charset="0"/>
              </a:rPr>
              <a:t>et les </a:t>
            </a:r>
            <a:r>
              <a:rPr lang="fr-FR" sz="2400" b="1" i="0" dirty="0">
                <a:effectLst/>
                <a:latin typeface="Arial" panose="020B0604020202020204" pitchFamily="34" charset="0"/>
                <a:cs typeface="Arial" panose="020B0604020202020204" pitchFamily="34" charset="0"/>
              </a:rPr>
              <a:t>moteurs de recherche </a:t>
            </a:r>
            <a:r>
              <a:rPr lang="fr-FR" sz="2400" b="0" i="0" dirty="0">
                <a:effectLst/>
                <a:latin typeface="Arial" panose="020B0604020202020204" pitchFamily="34" charset="0"/>
                <a:cs typeface="Arial" panose="020B0604020202020204" pitchFamily="34" charset="0"/>
              </a:rPr>
              <a:t>qui détermine la </a:t>
            </a:r>
            <a:r>
              <a:rPr lang="fr-FR" sz="2400" b="1" i="0" dirty="0">
                <a:effectLst/>
                <a:latin typeface="Arial" panose="020B0604020202020204" pitchFamily="34" charset="0"/>
                <a:cs typeface="Arial" panose="020B0604020202020204" pitchFamily="34" charset="0"/>
              </a:rPr>
              <a:t>pertinence d’un document </a:t>
            </a:r>
            <a:r>
              <a:rPr lang="fr-FR" sz="2400" b="0" i="0" dirty="0">
                <a:effectLst/>
                <a:latin typeface="Arial" panose="020B0604020202020204" pitchFamily="34" charset="0"/>
                <a:cs typeface="Arial" panose="020B0604020202020204" pitchFamily="34" charset="0"/>
              </a:rPr>
              <a:t>pour une </a:t>
            </a:r>
            <a:r>
              <a:rPr lang="fr-FR" sz="2400" b="1" i="0" dirty="0">
                <a:effectLst/>
                <a:latin typeface="Arial" panose="020B0604020202020204" pitchFamily="34" charset="0"/>
                <a:cs typeface="Arial" panose="020B0604020202020204" pitchFamily="34" charset="0"/>
              </a:rPr>
              <a:t>requête donnée</a:t>
            </a:r>
            <a:r>
              <a:rPr lang="fr-FR" sz="2400" b="0" i="0" dirty="0">
                <a:effectLst/>
                <a:latin typeface="Arial" panose="020B0604020202020204" pitchFamily="34" charset="0"/>
                <a:cs typeface="Arial" panose="020B0604020202020204" pitchFamily="34" charset="0"/>
              </a:rPr>
              <a:t> </a:t>
            </a:r>
            <a:r>
              <a:rPr lang="fr-FR" sz="2400" b="1" i="0" dirty="0">
                <a:effectLst/>
                <a:latin typeface="Arial" panose="020B0604020202020204" pitchFamily="34" charset="0"/>
                <a:cs typeface="Arial" panose="020B0604020202020204" pitchFamily="34" charset="0"/>
              </a:rPr>
              <a:t>et classe les documents en fonction de leur score de pertinence.</a:t>
            </a:r>
          </a:p>
          <a:p>
            <a:br>
              <a:rPr lang="fr-FR" dirty="0"/>
            </a:br>
            <a:endParaRPr lang="en-US" dirty="0"/>
          </a:p>
        </p:txBody>
      </p:sp>
    </p:spTree>
    <p:extLst>
      <p:ext uri="{BB962C8B-B14F-4D97-AF65-F5344CB8AC3E}">
        <p14:creationId xmlns:p14="http://schemas.microsoft.com/office/powerpoint/2010/main" val="6371751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48768" y="679704"/>
            <a:ext cx="10591800" cy="231648"/>
          </a:xfrm>
          <a:prstGeom prst="rect">
            <a:avLst/>
          </a:prstGeom>
        </p:spPr>
      </p:pic>
      <p:sp>
        <p:nvSpPr>
          <p:cNvPr id="4" name="Rectangle 3"/>
          <p:cNvSpPr/>
          <p:nvPr/>
        </p:nvSpPr>
        <p:spPr>
          <a:xfrm>
            <a:off x="454152" y="198120"/>
            <a:ext cx="3959352" cy="365760"/>
          </a:xfrm>
          <a:prstGeom prst="rect">
            <a:avLst/>
          </a:prstGeom>
        </p:spPr>
        <p:txBody>
          <a:bodyPr wrap="none" lIns="0" tIns="0" rIns="0" bIns="0">
            <a:noAutofit/>
          </a:bodyPr>
          <a:lstStyle/>
          <a:p>
            <a:pPr indent="0"/>
            <a:r>
              <a:rPr lang="en-US" sz="2600" b="1" dirty="0">
                <a:solidFill>
                  <a:srgbClr val="161616"/>
                </a:solidFill>
                <a:latin typeface="Arial"/>
              </a:rPr>
              <a:t>Id</a:t>
            </a:r>
            <a:r>
              <a:rPr lang="fr-FR" sz="2600" b="1" dirty="0" err="1">
                <a:solidFill>
                  <a:srgbClr val="161616"/>
                </a:solidFill>
                <a:latin typeface="Arial"/>
              </a:rPr>
              <a:t>ée</a:t>
            </a:r>
            <a:r>
              <a:rPr lang="fr-FR" sz="2600" b="1" dirty="0">
                <a:solidFill>
                  <a:srgbClr val="161616"/>
                </a:solidFill>
                <a:latin typeface="Arial"/>
              </a:rPr>
              <a:t> </a:t>
            </a:r>
            <a:r>
              <a:rPr lang="en-CA" sz="2600" b="1" dirty="0" err="1">
                <a:solidFill>
                  <a:srgbClr val="161616"/>
                </a:solidFill>
                <a:latin typeface="Arial"/>
              </a:rPr>
              <a:t>Maitresse</a:t>
            </a:r>
            <a:endParaRPr lang="en-US" sz="2600" b="1" dirty="0">
              <a:solidFill>
                <a:srgbClr val="161616"/>
              </a:solidFill>
              <a:latin typeface="Arial"/>
            </a:endParaRPr>
          </a:p>
        </p:txBody>
      </p:sp>
      <p:sp>
        <p:nvSpPr>
          <p:cNvPr id="5" name="Rectangle 4"/>
          <p:cNvSpPr/>
          <p:nvPr/>
        </p:nvSpPr>
        <p:spPr>
          <a:xfrm>
            <a:off x="518160" y="1207008"/>
            <a:ext cx="7825740" cy="5660136"/>
          </a:xfrm>
          <a:prstGeom prst="rect">
            <a:avLst/>
          </a:prstGeom>
        </p:spPr>
        <p:txBody>
          <a:bodyPr lIns="0" tIns="0" rIns="0" bIns="0">
            <a:noAutofit/>
          </a:bodyPr>
          <a:lstStyle/>
          <a:p>
            <a:pPr marL="393192" indent="-457200">
              <a:lnSpc>
                <a:spcPts val="2856"/>
              </a:lnSpc>
              <a:spcAft>
                <a:spcPts val="1050"/>
              </a:spcAft>
            </a:pPr>
            <a:endParaRPr lang="en-US" sz="1900" dirty="0">
              <a:latin typeface="Arial"/>
            </a:endParaRPr>
          </a:p>
        </p:txBody>
      </p:sp>
      <p:sp>
        <p:nvSpPr>
          <p:cNvPr id="3" name="Rectangle : en biseau 2">
            <a:extLst>
              <a:ext uri="{FF2B5EF4-FFF2-40B4-BE49-F238E27FC236}">
                <a16:creationId xmlns:a16="http://schemas.microsoft.com/office/drawing/2014/main" id="{4DD122C9-1071-9C7B-5D97-3F3409BB55A7}"/>
              </a:ext>
            </a:extLst>
          </p:cNvPr>
          <p:cNvSpPr/>
          <p:nvPr/>
        </p:nvSpPr>
        <p:spPr>
          <a:xfrm>
            <a:off x="903111" y="1486460"/>
            <a:ext cx="8850489" cy="4589930"/>
          </a:xfrm>
          <a:prstGeom prst="bevel">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fr-FR" sz="2400" b="1" i="1" dirty="0">
                <a:solidFill>
                  <a:schemeClr val="tx1"/>
                </a:solidFill>
              </a:rPr>
              <a:t>	</a:t>
            </a:r>
            <a:r>
              <a:rPr lang="fr-FR" sz="2800" i="1" dirty="0">
                <a:solidFill>
                  <a:srgbClr val="002060"/>
                </a:solidFill>
                <a:latin typeface="Arial" panose="020B0604020202020204" pitchFamily="34" charset="0"/>
                <a:cs typeface="Arial" panose="020B0604020202020204" pitchFamily="34" charset="0"/>
              </a:rPr>
              <a:t>La recherche d'information est un processus complexe visant à identifier, récupérer et utiliser efficacement des données pertinentes pour répondre à un besoin spécifique.</a:t>
            </a:r>
            <a:endParaRPr lang="fr-FR" sz="2400" i="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7297786"/>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E9FDB39-33DF-EFAF-26AF-A89FD5D2E343}"/>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0B45BE4B-B7DD-E817-48E2-524B9098014A}"/>
              </a:ext>
            </a:extLst>
          </p:cNvPr>
          <p:cNvPicPr>
            <a:picLocks noChangeAspect="1"/>
          </p:cNvPicPr>
          <p:nvPr/>
        </p:nvPicPr>
        <p:blipFill>
          <a:blip r:embed="rId2"/>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DD1397EF-DC59-B800-EC48-144E236EB32D}"/>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4. Evaluation des IR Systems</a:t>
            </a:r>
          </a:p>
        </p:txBody>
      </p:sp>
      <p:sp>
        <p:nvSpPr>
          <p:cNvPr id="6" name="ZoneTexte 5">
            <a:extLst>
              <a:ext uri="{FF2B5EF4-FFF2-40B4-BE49-F238E27FC236}">
                <a16:creationId xmlns:a16="http://schemas.microsoft.com/office/drawing/2014/main" id="{7F955AC5-E7A3-A49C-71D5-0DEB365F2A26}"/>
              </a:ext>
            </a:extLst>
          </p:cNvPr>
          <p:cNvSpPr txBox="1"/>
          <p:nvPr/>
        </p:nvSpPr>
        <p:spPr>
          <a:xfrm>
            <a:off x="174903" y="1587204"/>
            <a:ext cx="9859730" cy="3901837"/>
          </a:xfrm>
          <a:prstGeom prst="rect">
            <a:avLst/>
          </a:prstGeom>
          <a:noFill/>
        </p:spPr>
        <p:txBody>
          <a:bodyPr wrap="square">
            <a:spAutoFit/>
          </a:bodyPr>
          <a:lstStyle/>
          <a:p>
            <a:pPr algn="just">
              <a:lnSpc>
                <a:spcPct val="150000"/>
              </a:lnSpc>
            </a:pPr>
            <a:r>
              <a:rPr lang="fr-FR" sz="2400" b="1" dirty="0">
                <a:latin typeface="Arial" panose="020B0604020202020204" pitchFamily="34" charset="0"/>
                <a:cs typeface="Arial" panose="020B0604020202020204" pitchFamily="34" charset="0"/>
              </a:rPr>
              <a:t>O</a:t>
            </a:r>
            <a:r>
              <a:rPr lang="fr-FR" sz="2400" b="1" i="0" dirty="0">
                <a:effectLst/>
                <a:latin typeface="Arial" panose="020B0604020202020204" pitchFamily="34" charset="0"/>
                <a:cs typeface="Arial" panose="020B0604020202020204" pitchFamily="34" charset="0"/>
              </a:rPr>
              <a:t>bjectif de l'évaluation</a:t>
            </a:r>
            <a:endParaRPr lang="fr-FR" sz="2400" b="0" i="0" dirty="0">
              <a:effectLst/>
              <a:latin typeface="Arial" panose="020B0604020202020204" pitchFamily="34" charset="0"/>
              <a:cs typeface="Arial" panose="020B0604020202020204" pitchFamily="34" charset="0"/>
            </a:endParaRPr>
          </a:p>
          <a:p>
            <a:pPr algn="just">
              <a:lnSpc>
                <a:spcPct val="150000"/>
              </a:lnSpc>
            </a:pPr>
            <a:r>
              <a:rPr lang="fr-FR" sz="2400" b="0" i="0" dirty="0">
                <a:effectLst/>
                <a:latin typeface="Arial" panose="020B0604020202020204" pitchFamily="34" charset="0"/>
                <a:cs typeface="Arial" panose="020B0604020202020204" pitchFamily="34" charset="0"/>
              </a:rPr>
              <a:t>« L'évaluation est très importante pour la conception, le développement et la maintenance de systèmes efficaces de recherche ou de récupération d'informations, car elle permet de déterminer dans quelle mesure un système de recherche d'informations </a:t>
            </a:r>
            <a:r>
              <a:rPr lang="fr-FR" sz="2400" b="1" i="0" dirty="0">
                <a:effectLst/>
                <a:latin typeface="Arial" panose="020B0604020202020204" pitchFamily="34" charset="0"/>
                <a:cs typeface="Arial" panose="020B0604020202020204" pitchFamily="34" charset="0"/>
              </a:rPr>
              <a:t>atteint son objectif</a:t>
            </a:r>
            <a:r>
              <a:rPr lang="fr-FR" sz="2400" b="0" i="0" dirty="0">
                <a:effectLst/>
                <a:latin typeface="Arial" panose="020B0604020202020204" pitchFamily="34" charset="0"/>
                <a:cs typeface="Arial" panose="020B0604020202020204" pitchFamily="34" charset="0"/>
              </a:rPr>
              <a:t>, qui est d'aider les utilisateurs à répondre à leurs besoins en matière d'informations. »</a:t>
            </a:r>
          </a:p>
        </p:txBody>
      </p:sp>
      <p:sp>
        <p:nvSpPr>
          <p:cNvPr id="9" name="ZoneTexte 8">
            <a:extLst>
              <a:ext uri="{FF2B5EF4-FFF2-40B4-BE49-F238E27FC236}">
                <a16:creationId xmlns:a16="http://schemas.microsoft.com/office/drawing/2014/main" id="{90D94433-6719-7FCE-45EC-BF9498C1A108}"/>
              </a:ext>
            </a:extLst>
          </p:cNvPr>
          <p:cNvSpPr txBox="1"/>
          <p:nvPr/>
        </p:nvSpPr>
        <p:spPr>
          <a:xfrm>
            <a:off x="174903" y="3436048"/>
            <a:ext cx="10339530" cy="369332"/>
          </a:xfrm>
          <a:prstGeom prst="rect">
            <a:avLst/>
          </a:prstGeom>
          <a:noFill/>
        </p:spPr>
        <p:txBody>
          <a:bodyPr wrap="square">
            <a:spAutoFit/>
          </a:bodyPr>
          <a:lstStyle/>
          <a:p>
            <a:r>
              <a:rPr lang="en-US" dirty="0">
                <a:solidFill>
                  <a:srgbClr val="002060"/>
                </a:solidFill>
              </a:rPr>
              <a:t>…</a:t>
            </a:r>
          </a:p>
        </p:txBody>
      </p:sp>
    </p:spTree>
    <p:extLst>
      <p:ext uri="{BB962C8B-B14F-4D97-AF65-F5344CB8AC3E}">
        <p14:creationId xmlns:p14="http://schemas.microsoft.com/office/powerpoint/2010/main" val="4027650630"/>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C48A499-A412-0565-C479-53F15BBF2417}"/>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5BB0929F-2E84-029A-89A6-5AC84CB05726}"/>
              </a:ext>
            </a:extLst>
          </p:cNvPr>
          <p:cNvPicPr>
            <a:picLocks noChangeAspect="1"/>
          </p:cNvPicPr>
          <p:nvPr/>
        </p:nvPicPr>
        <p:blipFill>
          <a:blip r:embed="rId2"/>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2C3E4B6E-03A3-0B8A-0ABC-7D1B4A803CA1}"/>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4. Evaluation des IR Systems</a:t>
            </a:r>
          </a:p>
        </p:txBody>
      </p:sp>
      <p:sp>
        <p:nvSpPr>
          <p:cNvPr id="9" name="ZoneTexte 8">
            <a:extLst>
              <a:ext uri="{FF2B5EF4-FFF2-40B4-BE49-F238E27FC236}">
                <a16:creationId xmlns:a16="http://schemas.microsoft.com/office/drawing/2014/main" id="{F5674C34-EBCB-9E47-0926-782F9DFA9920}"/>
              </a:ext>
            </a:extLst>
          </p:cNvPr>
          <p:cNvSpPr txBox="1"/>
          <p:nvPr/>
        </p:nvSpPr>
        <p:spPr>
          <a:xfrm>
            <a:off x="227735" y="1167874"/>
            <a:ext cx="10339530" cy="5909310"/>
          </a:xfrm>
          <a:prstGeom prst="rect">
            <a:avLst/>
          </a:prstGeom>
          <a:noFill/>
        </p:spPr>
        <p:txBody>
          <a:bodyPr wrap="square">
            <a:spAutoFit/>
          </a:bodyPr>
          <a:lstStyle/>
          <a:p>
            <a:pPr>
              <a:lnSpc>
                <a:spcPct val="150000"/>
              </a:lnSpc>
            </a:pPr>
            <a:r>
              <a:rPr lang="en-US" sz="2400" b="1" i="1" dirty="0">
                <a:latin typeface="Arial" panose="020B0604020202020204" pitchFamily="34" charset="0"/>
                <a:cs typeface="Arial" panose="020B0604020202020204" pitchFamily="34" charset="0"/>
              </a:rPr>
              <a:t>Mais que </a:t>
            </a:r>
            <a:r>
              <a:rPr lang="en-US" sz="2400" b="1" i="1" dirty="0" err="1">
                <a:latin typeface="Arial" panose="020B0604020202020204" pitchFamily="34" charset="0"/>
                <a:cs typeface="Arial" panose="020B0604020202020204" pitchFamily="34" charset="0"/>
              </a:rPr>
              <a:t>signifie</a:t>
            </a:r>
            <a:r>
              <a:rPr lang="en-US" sz="2400" b="1" i="1" dirty="0">
                <a:latin typeface="Arial" panose="020B0604020202020204" pitchFamily="34" charset="0"/>
                <a:cs typeface="Arial" panose="020B0604020202020204" pitchFamily="34" charset="0"/>
              </a:rPr>
              <a:t> “</a:t>
            </a:r>
            <a:r>
              <a:rPr lang="en-US" sz="2400" b="1" i="1" dirty="0" err="1">
                <a:latin typeface="Arial" panose="020B0604020202020204" pitchFamily="34" charset="0"/>
                <a:cs typeface="Arial" panose="020B0604020202020204" pitchFamily="34" charset="0"/>
              </a:rPr>
              <a:t>Atteindre</a:t>
            </a:r>
            <a:r>
              <a:rPr lang="en-US" sz="2400" b="1" i="1" dirty="0">
                <a:latin typeface="Arial" panose="020B0604020202020204" pitchFamily="34" charset="0"/>
                <a:cs typeface="Arial" panose="020B0604020202020204" pitchFamily="34" charset="0"/>
              </a:rPr>
              <a:t> son Objectif”?</a:t>
            </a:r>
          </a:p>
          <a:p>
            <a:pPr>
              <a:lnSpc>
                <a:spcPct val="150000"/>
              </a:lnSpc>
            </a:pPr>
            <a:r>
              <a:rPr lang="en-US" sz="2400" dirty="0">
                <a:latin typeface="Arial" panose="020B0604020202020204" pitchFamily="34" charset="0"/>
                <a:cs typeface="Arial" panose="020B0604020202020204" pitchFamily="34" charset="0"/>
              </a:rPr>
              <a:t>	Cela </a:t>
            </a:r>
            <a:r>
              <a:rPr lang="en-US" sz="2400" dirty="0" err="1">
                <a:latin typeface="Arial" panose="020B0604020202020204" pitchFamily="34" charset="0"/>
                <a:cs typeface="Arial" panose="020B0604020202020204" pitchFamily="34" charset="0"/>
              </a:rPr>
              <a:t>peut</a:t>
            </a:r>
            <a:r>
              <a:rPr lang="en-US" sz="2400" dirty="0">
                <a:latin typeface="Arial" panose="020B0604020202020204" pitchFamily="34" charset="0"/>
                <a:cs typeface="Arial" panose="020B0604020202020204" pitchFamily="34" charset="0"/>
              </a:rPr>
              <a:t> faire </a:t>
            </a:r>
            <a:r>
              <a:rPr lang="en-US" sz="2400" dirty="0" err="1">
                <a:latin typeface="Arial" panose="020B0604020202020204" pitchFamily="34" charset="0"/>
                <a:cs typeface="Arial" panose="020B0604020202020204" pitchFamily="34" charset="0"/>
              </a:rPr>
              <a:t>référence</a:t>
            </a:r>
            <a:r>
              <a:rPr lang="en-US" sz="2400" dirty="0">
                <a:latin typeface="Arial" panose="020B0604020202020204" pitchFamily="34" charset="0"/>
                <a:cs typeface="Arial" panose="020B0604020202020204" pitchFamily="34" charset="0"/>
              </a:rPr>
              <a:t> à :</a:t>
            </a:r>
          </a:p>
          <a:p>
            <a:pPr marL="285750" indent="-285750">
              <a:lnSpc>
                <a:spcPct val="150000"/>
              </a:lnSpc>
              <a:buFont typeface="Arial" panose="020B0604020202020204" pitchFamily="34" charset="0"/>
              <a:buChar char="•"/>
            </a:pPr>
            <a:r>
              <a:rPr lang="en-US" sz="2400" dirty="0">
                <a:solidFill>
                  <a:srgbClr val="002060"/>
                </a:solidFill>
                <a:latin typeface="Arial" panose="020B0604020202020204" pitchFamily="34" charset="0"/>
                <a:cs typeface="Arial" panose="020B0604020202020204" pitchFamily="34" charset="0"/>
              </a:rPr>
              <a:t>Si un </a:t>
            </a:r>
            <a:r>
              <a:rPr lang="en-US" sz="2400" dirty="0" err="1">
                <a:solidFill>
                  <a:srgbClr val="002060"/>
                </a:solidFill>
                <a:latin typeface="Arial" panose="020B0604020202020204" pitchFamily="34" charset="0"/>
                <a:cs typeface="Arial" panose="020B0604020202020204" pitchFamily="34" charset="0"/>
              </a:rPr>
              <a:t>système</a:t>
            </a:r>
            <a:r>
              <a:rPr lang="en-US" sz="2400" dirty="0">
                <a:solidFill>
                  <a:srgbClr val="002060"/>
                </a:solidFill>
                <a:latin typeface="Arial" panose="020B0604020202020204" pitchFamily="34" charset="0"/>
                <a:cs typeface="Arial" panose="020B0604020202020204" pitchFamily="34" charset="0"/>
              </a:rPr>
              <a:t> de recherche </a:t>
            </a:r>
            <a:r>
              <a:rPr lang="en-US" sz="2400" dirty="0" err="1">
                <a:solidFill>
                  <a:srgbClr val="002060"/>
                </a:solidFill>
                <a:latin typeface="Arial" panose="020B0604020202020204" pitchFamily="34" charset="0"/>
                <a:cs typeface="Arial" panose="020B0604020202020204" pitchFamily="34" charset="0"/>
              </a:rPr>
              <a:t>d'informations</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récupère</a:t>
            </a:r>
            <a:r>
              <a:rPr lang="en-US" sz="2400" dirty="0">
                <a:solidFill>
                  <a:srgbClr val="002060"/>
                </a:solidFill>
                <a:latin typeface="Arial" panose="020B0604020202020204" pitchFamily="34" charset="0"/>
                <a:cs typeface="Arial" panose="020B0604020202020204" pitchFamily="34" charset="0"/>
              </a:rPr>
              <a:t> des documents </a:t>
            </a:r>
            <a:r>
              <a:rPr lang="en-US" sz="2400" dirty="0" err="1">
                <a:solidFill>
                  <a:srgbClr val="002060"/>
                </a:solidFill>
                <a:latin typeface="Arial" panose="020B0604020202020204" pitchFamily="34" charset="0"/>
                <a:cs typeface="Arial" panose="020B0604020202020204" pitchFamily="34" charset="0"/>
              </a:rPr>
              <a:t>pertinents</a:t>
            </a:r>
            <a:r>
              <a:rPr lang="en-US" sz="2400" dirty="0">
                <a:solidFill>
                  <a:srgbClr val="002060"/>
                </a:solidFill>
                <a:latin typeface="Arial" panose="020B0604020202020204" pitchFamily="34" charset="0"/>
                <a:cs typeface="Arial" panose="020B0604020202020204" pitchFamily="34" charset="0"/>
              </a:rPr>
              <a:t> (par rapport à des documents non </a:t>
            </a:r>
            <a:r>
              <a:rPr lang="en-US" sz="2400" dirty="0" err="1">
                <a:solidFill>
                  <a:srgbClr val="002060"/>
                </a:solidFill>
                <a:latin typeface="Arial" panose="020B0604020202020204" pitchFamily="34" charset="0"/>
                <a:cs typeface="Arial" panose="020B0604020202020204" pitchFamily="34" charset="0"/>
              </a:rPr>
              <a:t>pertinents</a:t>
            </a:r>
            <a:r>
              <a:rPr lang="en-US" sz="2400" dirty="0">
                <a:solidFill>
                  <a:srgbClr val="002060"/>
                </a:solidFill>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sz="2400" dirty="0">
                <a:solidFill>
                  <a:srgbClr val="002060"/>
                </a:solidFill>
                <a:latin typeface="Arial" panose="020B0604020202020204" pitchFamily="34" charset="0"/>
                <a:cs typeface="Arial" panose="020B0604020202020204" pitchFamily="34" charset="0"/>
              </a:rPr>
              <a:t>La </a:t>
            </a:r>
            <a:r>
              <a:rPr lang="en-US" sz="2400" dirty="0" err="1">
                <a:solidFill>
                  <a:srgbClr val="002060"/>
                </a:solidFill>
                <a:latin typeface="Arial" panose="020B0604020202020204" pitchFamily="34" charset="0"/>
                <a:cs typeface="Arial" panose="020B0604020202020204" pitchFamily="34" charset="0"/>
              </a:rPr>
              <a:t>rapidité</a:t>
            </a:r>
            <a:r>
              <a:rPr lang="en-US" sz="2400" dirty="0">
                <a:solidFill>
                  <a:srgbClr val="002060"/>
                </a:solidFill>
                <a:latin typeface="Arial" panose="020B0604020202020204" pitchFamily="34" charset="0"/>
                <a:cs typeface="Arial" panose="020B0604020202020204" pitchFamily="34" charset="0"/>
              </a:rPr>
              <a:t> avec </a:t>
            </a:r>
            <a:r>
              <a:rPr lang="en-US" sz="2400" dirty="0" err="1">
                <a:solidFill>
                  <a:srgbClr val="002060"/>
                </a:solidFill>
                <a:latin typeface="Arial" panose="020B0604020202020204" pitchFamily="34" charset="0"/>
                <a:cs typeface="Arial" panose="020B0604020202020204" pitchFamily="34" charset="0"/>
              </a:rPr>
              <a:t>laquelle</a:t>
            </a:r>
            <a:r>
              <a:rPr lang="en-US" sz="2400" dirty="0">
                <a:solidFill>
                  <a:srgbClr val="002060"/>
                </a:solidFill>
                <a:latin typeface="Arial" panose="020B0604020202020204" pitchFamily="34" charset="0"/>
                <a:cs typeface="Arial" panose="020B0604020202020204" pitchFamily="34" charset="0"/>
              </a:rPr>
              <a:t> les </a:t>
            </a:r>
            <a:r>
              <a:rPr lang="en-US" sz="2400" dirty="0" err="1">
                <a:solidFill>
                  <a:srgbClr val="002060"/>
                </a:solidFill>
                <a:latin typeface="Arial" panose="020B0604020202020204" pitchFamily="34" charset="0"/>
                <a:cs typeface="Arial" panose="020B0604020202020204" pitchFamily="34" charset="0"/>
              </a:rPr>
              <a:t>résultats</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sont</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renvoyés</a:t>
            </a:r>
            <a:endParaRPr lang="en-US" sz="2400" dirty="0">
              <a:solidFill>
                <a:srgbClr val="00206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2400" dirty="0" err="1">
                <a:solidFill>
                  <a:srgbClr val="002060"/>
                </a:solidFill>
                <a:latin typeface="Arial" panose="020B0604020202020204" pitchFamily="34" charset="0"/>
                <a:cs typeface="Arial" panose="020B0604020202020204" pitchFamily="34" charset="0"/>
              </a:rPr>
              <a:t>Quel</a:t>
            </a:r>
            <a:r>
              <a:rPr lang="en-US" sz="2400" dirty="0">
                <a:solidFill>
                  <a:srgbClr val="002060"/>
                </a:solidFill>
                <a:latin typeface="Arial" panose="020B0604020202020204" pitchFamily="34" charset="0"/>
                <a:cs typeface="Arial" panose="020B0604020202020204" pitchFamily="34" charset="0"/>
              </a:rPr>
              <a:t> point le </a:t>
            </a:r>
            <a:r>
              <a:rPr lang="en-US" sz="2400" dirty="0" err="1">
                <a:solidFill>
                  <a:srgbClr val="002060"/>
                </a:solidFill>
                <a:latin typeface="Arial" panose="020B0604020202020204" pitchFamily="34" charset="0"/>
                <a:cs typeface="Arial" panose="020B0604020202020204" pitchFamily="34" charset="0"/>
              </a:rPr>
              <a:t>système</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prend</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en</a:t>
            </a:r>
            <a:r>
              <a:rPr lang="en-US" sz="2400" dirty="0">
                <a:solidFill>
                  <a:srgbClr val="002060"/>
                </a:solidFill>
                <a:latin typeface="Arial" panose="020B0604020202020204" pitchFamily="34" charset="0"/>
                <a:cs typeface="Arial" panose="020B0604020202020204" pitchFamily="34" charset="0"/>
              </a:rPr>
              <a:t> charge les interactions des </a:t>
            </a:r>
            <a:r>
              <a:rPr lang="en-US" sz="2400" dirty="0" err="1">
                <a:solidFill>
                  <a:srgbClr val="002060"/>
                </a:solidFill>
                <a:latin typeface="Arial" panose="020B0604020202020204" pitchFamily="34" charset="0"/>
                <a:cs typeface="Arial" panose="020B0604020202020204" pitchFamily="34" charset="0"/>
              </a:rPr>
              <a:t>utilisateurs</a:t>
            </a:r>
            <a:endParaRPr lang="en-US" sz="2400" dirty="0">
              <a:solidFill>
                <a:srgbClr val="00206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2400" dirty="0" err="1">
                <a:solidFill>
                  <a:srgbClr val="002060"/>
                </a:solidFill>
                <a:latin typeface="Arial" panose="020B0604020202020204" pitchFamily="34" charset="0"/>
                <a:cs typeface="Arial" panose="020B0604020202020204" pitchFamily="34" charset="0"/>
              </a:rPr>
              <a:t>Quel</a:t>
            </a:r>
            <a:r>
              <a:rPr lang="en-US" sz="2400" dirty="0">
                <a:solidFill>
                  <a:srgbClr val="002060"/>
                </a:solidFill>
                <a:latin typeface="Arial" panose="020B0604020202020204" pitchFamily="34" charset="0"/>
                <a:cs typeface="Arial" panose="020B0604020202020204" pitchFamily="34" charset="0"/>
              </a:rPr>
              <a:t> point les </a:t>
            </a:r>
            <a:r>
              <a:rPr lang="en-US" sz="2400" dirty="0" err="1">
                <a:solidFill>
                  <a:srgbClr val="002060"/>
                </a:solidFill>
                <a:latin typeface="Arial" panose="020B0604020202020204" pitchFamily="34" charset="0"/>
                <a:cs typeface="Arial" panose="020B0604020202020204" pitchFamily="34" charset="0"/>
              </a:rPr>
              <a:t>utilisateurs</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sont</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satisfaits</a:t>
            </a:r>
            <a:r>
              <a:rPr lang="en-US" sz="2400" dirty="0">
                <a:solidFill>
                  <a:srgbClr val="002060"/>
                </a:solidFill>
                <a:latin typeface="Arial" panose="020B0604020202020204" pitchFamily="34" charset="0"/>
                <a:cs typeface="Arial" panose="020B0604020202020204" pitchFamily="34" charset="0"/>
              </a:rPr>
              <a:t> des </a:t>
            </a:r>
            <a:r>
              <a:rPr lang="en-US" sz="2400" dirty="0" err="1">
                <a:solidFill>
                  <a:srgbClr val="002060"/>
                </a:solidFill>
                <a:latin typeface="Arial" panose="020B0604020202020204" pitchFamily="34" charset="0"/>
                <a:cs typeface="Arial" panose="020B0604020202020204" pitchFamily="34" charset="0"/>
              </a:rPr>
              <a:t>résultats</a:t>
            </a:r>
            <a:endParaRPr lang="en-US" sz="2400" dirty="0">
              <a:solidFill>
                <a:srgbClr val="00206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2400" dirty="0">
                <a:solidFill>
                  <a:srgbClr val="002060"/>
                </a:solidFill>
                <a:latin typeface="Arial" panose="020B0604020202020204" pitchFamily="34" charset="0"/>
                <a:cs typeface="Arial" panose="020B0604020202020204" pitchFamily="34" charset="0"/>
              </a:rPr>
              <a:t>Quelle </a:t>
            </a:r>
            <a:r>
              <a:rPr lang="en-US" sz="2400" dirty="0" err="1">
                <a:solidFill>
                  <a:srgbClr val="002060"/>
                </a:solidFill>
                <a:latin typeface="Arial" panose="020B0604020202020204" pitchFamily="34" charset="0"/>
                <a:cs typeface="Arial" panose="020B0604020202020204" pitchFamily="34" charset="0"/>
              </a:rPr>
              <a:t>facilité</a:t>
            </a:r>
            <a:r>
              <a:rPr lang="en-US" sz="2400" dirty="0">
                <a:solidFill>
                  <a:srgbClr val="002060"/>
                </a:solidFill>
                <a:latin typeface="Arial" panose="020B0604020202020204" pitchFamily="34" charset="0"/>
                <a:cs typeface="Arial" panose="020B0604020202020204" pitchFamily="34" charset="0"/>
              </a:rPr>
              <a:t> les </a:t>
            </a:r>
            <a:r>
              <a:rPr lang="en-US" sz="2400" dirty="0" err="1">
                <a:solidFill>
                  <a:srgbClr val="002060"/>
                </a:solidFill>
                <a:latin typeface="Arial" panose="020B0604020202020204" pitchFamily="34" charset="0"/>
                <a:cs typeface="Arial" panose="020B0604020202020204" pitchFamily="34" charset="0"/>
              </a:rPr>
              <a:t>utilisateurs</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peuvent</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utiliser</a:t>
            </a:r>
            <a:r>
              <a:rPr lang="en-US" sz="2400" dirty="0">
                <a:solidFill>
                  <a:srgbClr val="002060"/>
                </a:solidFill>
                <a:latin typeface="Arial" panose="020B0604020202020204" pitchFamily="34" charset="0"/>
                <a:cs typeface="Arial" panose="020B0604020202020204" pitchFamily="34" charset="0"/>
              </a:rPr>
              <a:t> le </a:t>
            </a:r>
            <a:r>
              <a:rPr lang="en-US" sz="2400" dirty="0" err="1">
                <a:solidFill>
                  <a:srgbClr val="002060"/>
                </a:solidFill>
                <a:latin typeface="Arial" panose="020B0604020202020204" pitchFamily="34" charset="0"/>
                <a:cs typeface="Arial" panose="020B0604020202020204" pitchFamily="34" charset="0"/>
              </a:rPr>
              <a:t>système</a:t>
            </a:r>
            <a:endParaRPr lang="en-US" sz="2400" dirty="0">
              <a:solidFill>
                <a:srgbClr val="00206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2400" dirty="0" err="1">
                <a:solidFill>
                  <a:srgbClr val="002060"/>
                </a:solidFill>
                <a:latin typeface="Arial" panose="020B0604020202020204" pitchFamily="34" charset="0"/>
                <a:cs typeface="Arial" panose="020B0604020202020204" pitchFamily="34" charset="0"/>
              </a:rPr>
              <a:t>Quel</a:t>
            </a:r>
            <a:r>
              <a:rPr lang="en-US" sz="2400" dirty="0">
                <a:solidFill>
                  <a:srgbClr val="002060"/>
                </a:solidFill>
                <a:latin typeface="Arial" panose="020B0604020202020204" pitchFamily="34" charset="0"/>
                <a:cs typeface="Arial" panose="020B0604020202020204" pitchFamily="34" charset="0"/>
              </a:rPr>
              <a:t> point le </a:t>
            </a:r>
            <a:r>
              <a:rPr lang="en-US" sz="2400" dirty="0" err="1">
                <a:solidFill>
                  <a:srgbClr val="002060"/>
                </a:solidFill>
                <a:latin typeface="Arial" panose="020B0604020202020204" pitchFamily="34" charset="0"/>
                <a:cs typeface="Arial" panose="020B0604020202020204" pitchFamily="34" charset="0"/>
              </a:rPr>
              <a:t>système</a:t>
            </a:r>
            <a:r>
              <a:rPr lang="en-US" sz="2400" dirty="0">
                <a:solidFill>
                  <a:srgbClr val="002060"/>
                </a:solidFill>
                <a:latin typeface="Arial" panose="020B0604020202020204" pitchFamily="34" charset="0"/>
                <a:cs typeface="Arial" panose="020B0604020202020204" pitchFamily="34" charset="0"/>
              </a:rPr>
              <a:t> aide les </a:t>
            </a:r>
            <a:r>
              <a:rPr lang="en-US" sz="2400" dirty="0" err="1">
                <a:solidFill>
                  <a:srgbClr val="002060"/>
                </a:solidFill>
                <a:latin typeface="Arial" panose="020B0604020202020204" pitchFamily="34" charset="0"/>
                <a:cs typeface="Arial" panose="020B0604020202020204" pitchFamily="34" charset="0"/>
              </a:rPr>
              <a:t>utilisateurs</a:t>
            </a:r>
            <a:r>
              <a:rPr lang="en-US" sz="2400" dirty="0">
                <a:solidFill>
                  <a:srgbClr val="002060"/>
                </a:solidFill>
                <a:latin typeface="Arial" panose="020B0604020202020204" pitchFamily="34" charset="0"/>
                <a:cs typeface="Arial" panose="020B0604020202020204" pitchFamily="34" charset="0"/>
              </a:rPr>
              <a:t> à </a:t>
            </a:r>
            <a:r>
              <a:rPr lang="en-US" sz="2400" dirty="0" err="1">
                <a:solidFill>
                  <a:srgbClr val="002060"/>
                </a:solidFill>
                <a:latin typeface="Arial" panose="020B0604020202020204" pitchFamily="34" charset="0"/>
                <a:cs typeface="Arial" panose="020B0604020202020204" pitchFamily="34" charset="0"/>
              </a:rPr>
              <a:t>effectuer</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leurs</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tâches</a:t>
            </a:r>
            <a:r>
              <a:rPr lang="en-US" sz="2400" dirty="0">
                <a:solidFill>
                  <a:srgbClr val="002060"/>
                </a:solidFill>
                <a:latin typeface="Arial" panose="020B0604020202020204" pitchFamily="34" charset="0"/>
                <a:cs typeface="Arial" panose="020B0604020202020204" pitchFamily="34" charset="0"/>
              </a:rPr>
              <a:t> et à </a:t>
            </a:r>
            <a:r>
              <a:rPr lang="en-US" sz="2400" dirty="0" err="1">
                <a:solidFill>
                  <a:srgbClr val="002060"/>
                </a:solidFill>
                <a:latin typeface="Arial" panose="020B0604020202020204" pitchFamily="34" charset="0"/>
                <a:cs typeface="Arial" panose="020B0604020202020204" pitchFamily="34" charset="0"/>
              </a:rPr>
              <a:t>répondre</a:t>
            </a:r>
            <a:r>
              <a:rPr lang="en-US" sz="2400" dirty="0">
                <a:solidFill>
                  <a:srgbClr val="002060"/>
                </a:solidFill>
                <a:latin typeface="Arial" panose="020B0604020202020204" pitchFamily="34" charset="0"/>
                <a:cs typeface="Arial" panose="020B0604020202020204" pitchFamily="34" charset="0"/>
              </a:rPr>
              <a:t> à </a:t>
            </a:r>
            <a:r>
              <a:rPr lang="en-US" sz="2400" dirty="0" err="1">
                <a:solidFill>
                  <a:srgbClr val="002060"/>
                </a:solidFill>
                <a:latin typeface="Arial" panose="020B0604020202020204" pitchFamily="34" charset="0"/>
                <a:cs typeface="Arial" panose="020B0604020202020204" pitchFamily="34" charset="0"/>
              </a:rPr>
              <a:t>leurs</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besoins</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d'information</a:t>
            </a:r>
            <a:endParaRPr lang="en-US" sz="2400" dirty="0">
              <a:solidFill>
                <a:srgbClr val="002060"/>
              </a:solidFill>
              <a:latin typeface="Arial" panose="020B0604020202020204" pitchFamily="34" charset="0"/>
              <a:cs typeface="Arial" panose="020B0604020202020204" pitchFamily="34" charset="0"/>
            </a:endParaRPr>
          </a:p>
          <a:p>
            <a:r>
              <a:rPr lang="en-US" sz="2000" dirty="0">
                <a:solidFill>
                  <a:srgbClr val="002060"/>
                </a:solidFill>
              </a:rPr>
              <a:t>…</a:t>
            </a:r>
          </a:p>
        </p:txBody>
      </p:sp>
    </p:spTree>
    <p:extLst>
      <p:ext uri="{BB962C8B-B14F-4D97-AF65-F5344CB8AC3E}">
        <p14:creationId xmlns:p14="http://schemas.microsoft.com/office/powerpoint/2010/main" val="1111093843"/>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AEB4535-A4BD-4E97-7D82-E93B1BDC34BA}"/>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52EC1E2B-0FDC-E3DE-B5A6-7CC2AB71FBE2}"/>
              </a:ext>
            </a:extLst>
          </p:cNvPr>
          <p:cNvPicPr>
            <a:picLocks noChangeAspect="1"/>
          </p:cNvPicPr>
          <p:nvPr/>
        </p:nvPicPr>
        <p:blipFill>
          <a:blip r:embed="rId2"/>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A67AA1B3-80A1-9608-ECD5-C9FC0BE3E86E}"/>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4. Evaluation des IR Systems</a:t>
            </a:r>
          </a:p>
        </p:txBody>
      </p:sp>
      <p:sp>
        <p:nvSpPr>
          <p:cNvPr id="6" name="ZoneTexte 5">
            <a:extLst>
              <a:ext uri="{FF2B5EF4-FFF2-40B4-BE49-F238E27FC236}">
                <a16:creationId xmlns:a16="http://schemas.microsoft.com/office/drawing/2014/main" id="{41A91258-1CD3-8E88-9A6B-8E11B4A8A385}"/>
              </a:ext>
            </a:extLst>
          </p:cNvPr>
          <p:cNvSpPr txBox="1"/>
          <p:nvPr/>
        </p:nvSpPr>
        <p:spPr>
          <a:xfrm>
            <a:off x="101600" y="1091842"/>
            <a:ext cx="10591800" cy="5379165"/>
          </a:xfrm>
          <a:prstGeom prst="rect">
            <a:avLst/>
          </a:prstGeom>
          <a:noFill/>
        </p:spPr>
        <p:txBody>
          <a:bodyPr wrap="square">
            <a:spAutoFit/>
          </a:bodyPr>
          <a:lstStyle/>
          <a:p>
            <a:pPr algn="l"/>
            <a:r>
              <a:rPr lang="fr-FR" sz="2400" b="1" i="0" dirty="0">
                <a:effectLst/>
                <a:latin typeface="Arial" panose="020B0604020202020204" pitchFamily="34" charset="0"/>
                <a:cs typeface="Arial" panose="020B0604020202020204" pitchFamily="34" charset="0"/>
              </a:rPr>
              <a:t>Pourquoi l'évaluation IR est-elle difficile ?</a:t>
            </a:r>
          </a:p>
          <a:p>
            <a:pPr marL="342900" indent="-342900" algn="l">
              <a:lnSpc>
                <a:spcPct val="150000"/>
              </a:lnSpc>
              <a:buFont typeface="Arial" panose="020B0604020202020204" pitchFamily="34" charset="0"/>
              <a:buChar char="•"/>
            </a:pPr>
            <a:r>
              <a:rPr lang="fr-FR" sz="2400" i="0" dirty="0">
                <a:solidFill>
                  <a:srgbClr val="002060"/>
                </a:solidFill>
                <a:effectLst/>
                <a:latin typeface="Arial" panose="020B0604020202020204" pitchFamily="34" charset="0"/>
                <a:cs typeface="Arial" panose="020B0604020202020204" pitchFamily="34" charset="0"/>
              </a:rPr>
              <a:t>Grande variation des besoins et des requêtes en informations humaines</a:t>
            </a:r>
          </a:p>
          <a:p>
            <a:pPr marL="342900" indent="-342900" algn="l">
              <a:lnSpc>
                <a:spcPct val="150000"/>
              </a:lnSpc>
              <a:buFont typeface="Arial" panose="020B0604020202020204" pitchFamily="34" charset="0"/>
              <a:buChar char="•"/>
            </a:pPr>
            <a:r>
              <a:rPr lang="fr-FR" sz="2400" i="0" dirty="0">
                <a:solidFill>
                  <a:srgbClr val="002060"/>
                </a:solidFill>
                <a:effectLst/>
                <a:latin typeface="Arial" panose="020B0604020202020204" pitchFamily="34" charset="0"/>
                <a:cs typeface="Arial" panose="020B0604020202020204" pitchFamily="34" charset="0"/>
              </a:rPr>
              <a:t>Créer de bonnes requêtes de test et des collections de documents utiles est difficile</a:t>
            </a:r>
          </a:p>
          <a:p>
            <a:pPr marL="342900" indent="-342900" algn="l">
              <a:lnSpc>
                <a:spcPct val="150000"/>
              </a:lnSpc>
              <a:buFont typeface="Arial" panose="020B0604020202020204" pitchFamily="34" charset="0"/>
              <a:buChar char="•"/>
            </a:pPr>
            <a:r>
              <a:rPr lang="fr-FR" sz="2400" i="0" dirty="0">
                <a:solidFill>
                  <a:srgbClr val="002060"/>
                </a:solidFill>
                <a:effectLst/>
                <a:latin typeface="Arial" panose="020B0604020202020204" pitchFamily="34" charset="0"/>
                <a:cs typeface="Arial" panose="020B0604020202020204" pitchFamily="34" charset="0"/>
              </a:rPr>
              <a:t>Les contributions précises de chaque composant sont difficiles à démêler</a:t>
            </a:r>
          </a:p>
          <a:p>
            <a:pPr marL="342900" indent="-342900" algn="l">
              <a:lnSpc>
                <a:spcPct val="150000"/>
              </a:lnSpc>
              <a:buFont typeface="Arial" panose="020B0604020202020204" pitchFamily="34" charset="0"/>
              <a:buChar char="•"/>
            </a:pPr>
            <a:r>
              <a:rPr lang="fr-FR" sz="2400" i="0" dirty="0">
                <a:solidFill>
                  <a:srgbClr val="002060"/>
                </a:solidFill>
                <a:effectLst/>
                <a:latin typeface="Arial" panose="020B0604020202020204" pitchFamily="34" charset="0"/>
                <a:cs typeface="Arial" panose="020B0604020202020204" pitchFamily="34" charset="0"/>
              </a:rPr>
              <a:t>Couverture de la collection</a:t>
            </a:r>
          </a:p>
          <a:p>
            <a:pPr marL="342900" indent="-342900" algn="l">
              <a:lnSpc>
                <a:spcPct val="150000"/>
              </a:lnSpc>
              <a:buFont typeface="Arial" panose="020B0604020202020204" pitchFamily="34" charset="0"/>
              <a:buChar char="•"/>
            </a:pPr>
            <a:r>
              <a:rPr lang="fr-FR" sz="2400" i="0" dirty="0">
                <a:solidFill>
                  <a:srgbClr val="002060"/>
                </a:solidFill>
                <a:effectLst/>
                <a:latin typeface="Arial" panose="020B0604020202020204" pitchFamily="34" charset="0"/>
                <a:cs typeface="Arial" panose="020B0604020202020204" pitchFamily="34" charset="0"/>
              </a:rPr>
              <a:t>Indexation des documents</a:t>
            </a:r>
          </a:p>
          <a:p>
            <a:pPr marL="342900" indent="-342900" algn="l">
              <a:lnSpc>
                <a:spcPct val="150000"/>
              </a:lnSpc>
              <a:buFont typeface="Arial" panose="020B0604020202020204" pitchFamily="34" charset="0"/>
              <a:buChar char="•"/>
            </a:pPr>
            <a:r>
              <a:rPr lang="fr-FR" sz="2400" i="0" dirty="0">
                <a:solidFill>
                  <a:srgbClr val="002060"/>
                </a:solidFill>
                <a:effectLst/>
                <a:latin typeface="Arial" panose="020B0604020202020204" pitchFamily="34" charset="0"/>
                <a:cs typeface="Arial" panose="020B0604020202020204" pitchFamily="34" charset="0"/>
              </a:rPr>
              <a:t>Formulation de requête</a:t>
            </a:r>
          </a:p>
          <a:p>
            <a:pPr marL="342900" indent="-342900" algn="l">
              <a:lnSpc>
                <a:spcPct val="150000"/>
              </a:lnSpc>
              <a:buFont typeface="Arial" panose="020B0604020202020204" pitchFamily="34" charset="0"/>
              <a:buChar char="•"/>
            </a:pPr>
            <a:r>
              <a:rPr lang="fr-FR" sz="2400" i="0" dirty="0">
                <a:solidFill>
                  <a:srgbClr val="002060"/>
                </a:solidFill>
                <a:effectLst/>
                <a:latin typeface="Arial" panose="020B0604020202020204" pitchFamily="34" charset="0"/>
                <a:cs typeface="Arial" panose="020B0604020202020204" pitchFamily="34" charset="0"/>
              </a:rPr>
              <a:t>Algorithme de correspondance</a:t>
            </a:r>
          </a:p>
          <a:p>
            <a:pPr marL="342900" indent="-342900" algn="l">
              <a:lnSpc>
                <a:spcPct val="150000"/>
              </a:lnSpc>
              <a:buFont typeface="Arial" panose="020B0604020202020204" pitchFamily="34" charset="0"/>
              <a:buChar char="•"/>
            </a:pPr>
            <a:r>
              <a:rPr lang="fr-FR" sz="2400" i="0" dirty="0">
                <a:solidFill>
                  <a:srgbClr val="002060"/>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580750765"/>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3EE86CB-6D8C-9BAF-A42F-98B9FCAE9DAE}"/>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239DD6BF-6848-2013-8C57-F666C0C85BA9}"/>
              </a:ext>
            </a:extLst>
          </p:cNvPr>
          <p:cNvPicPr>
            <a:picLocks noChangeAspect="1"/>
          </p:cNvPicPr>
          <p:nvPr/>
        </p:nvPicPr>
        <p:blipFill>
          <a:blip r:embed="rId3"/>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B36F7B6D-0F55-9B8F-A5A1-4F8F9604DC32}"/>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4. Evaluation des IR Systems</a:t>
            </a:r>
          </a:p>
        </p:txBody>
      </p:sp>
      <p:sp>
        <p:nvSpPr>
          <p:cNvPr id="6" name="ZoneTexte 5">
            <a:extLst>
              <a:ext uri="{FF2B5EF4-FFF2-40B4-BE49-F238E27FC236}">
                <a16:creationId xmlns:a16="http://schemas.microsoft.com/office/drawing/2014/main" id="{67AEE4AB-6F48-DBAD-AC24-05A13A785946}"/>
              </a:ext>
            </a:extLst>
          </p:cNvPr>
          <p:cNvSpPr txBox="1"/>
          <p:nvPr/>
        </p:nvSpPr>
        <p:spPr>
          <a:xfrm>
            <a:off x="48768" y="911352"/>
            <a:ext cx="7278675" cy="4190314"/>
          </a:xfrm>
          <a:prstGeom prst="rect">
            <a:avLst/>
          </a:prstGeom>
          <a:noFill/>
        </p:spPr>
        <p:txBody>
          <a:bodyPr wrap="square">
            <a:spAutoFit/>
          </a:bodyPr>
          <a:lstStyle/>
          <a:p>
            <a:pPr algn="l">
              <a:lnSpc>
                <a:spcPct val="150000"/>
              </a:lnSpc>
            </a:pPr>
            <a:r>
              <a:rPr lang="fr-FR" sz="2000" i="0" dirty="0">
                <a:effectLst/>
                <a:latin typeface="Arial" panose="020B0604020202020204" pitchFamily="34" charset="0"/>
                <a:cs typeface="Arial" panose="020B0604020202020204" pitchFamily="34" charset="0"/>
              </a:rPr>
              <a:t>AU LABO</a:t>
            </a:r>
          </a:p>
          <a:p>
            <a:pPr marL="342900" indent="-342900" algn="l">
              <a:lnSpc>
                <a:spcPct val="150000"/>
              </a:lnSpc>
              <a:buFont typeface="Wingdings" panose="05000000000000000000" pitchFamily="2" charset="2"/>
              <a:buChar char="q"/>
            </a:pPr>
            <a:r>
              <a:rPr lang="fr-FR" sz="2000" i="0" dirty="0">
                <a:effectLst/>
                <a:latin typeface="Arial" panose="020B0604020202020204" pitchFamily="34" charset="0"/>
                <a:cs typeface="Arial" panose="020B0604020202020204" pitchFamily="34" charset="0"/>
              </a:rPr>
              <a:t>Propriétés des documents → utiliser de nombreux documents</a:t>
            </a:r>
          </a:p>
          <a:p>
            <a:pPr marL="342900" indent="-342900" algn="l">
              <a:lnSpc>
                <a:spcPct val="150000"/>
              </a:lnSpc>
              <a:buFont typeface="Wingdings" panose="05000000000000000000" pitchFamily="2" charset="2"/>
              <a:buChar char="q"/>
            </a:pPr>
            <a:r>
              <a:rPr lang="fr-FR" sz="2000" i="0" dirty="0">
                <a:effectLst/>
                <a:latin typeface="Arial" panose="020B0604020202020204" pitchFamily="34" charset="0"/>
                <a:cs typeface="Arial" panose="020B0604020202020204" pitchFamily="34" charset="0"/>
              </a:rPr>
              <a:t>Propriétés des utilisateurs → utiliser de nombreuses requêtes</a:t>
            </a:r>
          </a:p>
          <a:p>
            <a:pPr marL="342900" indent="-342900" algn="l">
              <a:lnSpc>
                <a:spcPct val="150000"/>
              </a:lnSpc>
              <a:buFont typeface="Wingdings" panose="05000000000000000000" pitchFamily="2" charset="2"/>
              <a:buChar char="q"/>
            </a:pPr>
            <a:endParaRPr lang="fr-FR" sz="2000" i="0" dirty="0">
              <a:effectLst/>
              <a:latin typeface="Arial" panose="020B0604020202020204" pitchFamily="34" charset="0"/>
              <a:cs typeface="Arial" panose="020B0604020202020204" pitchFamily="34" charset="0"/>
            </a:endParaRPr>
          </a:p>
          <a:p>
            <a:pPr marL="342900" indent="-342900" algn="l">
              <a:lnSpc>
                <a:spcPct val="150000"/>
              </a:lnSpc>
              <a:buFont typeface="Wingdings" panose="05000000000000000000" pitchFamily="2" charset="2"/>
              <a:buChar char="q"/>
            </a:pPr>
            <a:r>
              <a:rPr lang="fr-FR" sz="2000" i="0" dirty="0">
                <a:effectLst/>
                <a:latin typeface="Arial" panose="020B0604020202020204" pitchFamily="34" charset="0"/>
                <a:cs typeface="Arial" panose="020B0604020202020204" pitchFamily="34" charset="0"/>
              </a:rPr>
              <a:t>Un ensemble de documents : </a:t>
            </a:r>
            <a:r>
              <a:rPr lang="fr-FR" sz="2000" b="1" i="0" dirty="0">
                <a:effectLst/>
                <a:latin typeface="Arial" panose="020B0604020202020204" pitchFamily="34" charset="0"/>
                <a:cs typeface="Arial" panose="020B0604020202020204" pitchFamily="34" charset="0"/>
              </a:rPr>
              <a:t>Corpus</a:t>
            </a:r>
          </a:p>
          <a:p>
            <a:pPr marL="342900" indent="-342900" algn="l">
              <a:lnSpc>
                <a:spcPct val="150000"/>
              </a:lnSpc>
              <a:buFont typeface="Wingdings" panose="05000000000000000000" pitchFamily="2" charset="2"/>
              <a:buChar char="q"/>
            </a:pPr>
            <a:r>
              <a:rPr lang="fr-FR" sz="2000" i="0" dirty="0">
                <a:effectLst/>
                <a:latin typeface="Arial" panose="020B0604020202020204" pitchFamily="34" charset="0"/>
                <a:cs typeface="Arial" panose="020B0604020202020204" pitchFamily="34" charset="0"/>
              </a:rPr>
              <a:t>Un ensemble de requêtes : </a:t>
            </a:r>
            <a:r>
              <a:rPr lang="fr-FR" sz="2000" b="1" i="0" dirty="0">
                <a:effectLst/>
                <a:latin typeface="Arial" panose="020B0604020202020204" pitchFamily="34" charset="0"/>
                <a:cs typeface="Arial" panose="020B0604020202020204" pitchFamily="34" charset="0"/>
              </a:rPr>
              <a:t>Thèmes</a:t>
            </a:r>
          </a:p>
          <a:p>
            <a:pPr marL="342900" indent="-342900" algn="l">
              <a:lnSpc>
                <a:spcPct val="150000"/>
              </a:lnSpc>
              <a:buFont typeface="Wingdings" panose="05000000000000000000" pitchFamily="2" charset="2"/>
              <a:buChar char="q"/>
            </a:pPr>
            <a:r>
              <a:rPr lang="fr-FR" sz="2000" i="0" dirty="0">
                <a:effectLst/>
                <a:latin typeface="Arial" panose="020B0604020202020204" pitchFamily="34" charset="0"/>
                <a:cs typeface="Arial" panose="020B0604020202020204" pitchFamily="34" charset="0"/>
              </a:rPr>
              <a:t>Évaluations : </a:t>
            </a:r>
            <a:r>
              <a:rPr lang="fr-FR" sz="2000" b="1" i="0" dirty="0">
                <a:effectLst/>
                <a:latin typeface="Arial" panose="020B0604020202020204" pitchFamily="34" charset="0"/>
                <a:cs typeface="Arial" panose="020B0604020202020204" pitchFamily="34" charset="0"/>
              </a:rPr>
              <a:t>Jugements de pertinence</a:t>
            </a:r>
            <a:endParaRPr lang="fr-FR" sz="2000" b="1" i="0" dirty="0">
              <a:solidFill>
                <a:srgbClr val="374151"/>
              </a:solidFill>
              <a:effectLst/>
              <a:latin typeface="Arial" panose="020B0604020202020204" pitchFamily="34" charset="0"/>
              <a:cs typeface="Arial" panose="020B0604020202020204" pitchFamily="34" charset="0"/>
            </a:endParaRPr>
          </a:p>
        </p:txBody>
      </p:sp>
      <p:sp>
        <p:nvSpPr>
          <p:cNvPr id="4" name="Right Brace 2">
            <a:extLst>
              <a:ext uri="{FF2B5EF4-FFF2-40B4-BE49-F238E27FC236}">
                <a16:creationId xmlns:a16="http://schemas.microsoft.com/office/drawing/2014/main" id="{BA0E432A-6BFF-BC3A-DAD8-BC9F174ADAC6}"/>
              </a:ext>
            </a:extLst>
          </p:cNvPr>
          <p:cNvSpPr/>
          <p:nvPr/>
        </p:nvSpPr>
        <p:spPr>
          <a:xfrm>
            <a:off x="5069317" y="3781425"/>
            <a:ext cx="467068" cy="1434095"/>
          </a:xfrm>
          <a:prstGeom prst="rightBrace">
            <a:avLst/>
          </a:prstGeom>
          <a:noFill/>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4A7784C0-BB60-E981-3136-46319DE6E66D}"/>
              </a:ext>
            </a:extLst>
          </p:cNvPr>
          <p:cNvSpPr/>
          <p:nvPr/>
        </p:nvSpPr>
        <p:spPr>
          <a:xfrm>
            <a:off x="5670704" y="4293808"/>
            <a:ext cx="2903615" cy="646331"/>
          </a:xfrm>
          <a:prstGeom prst="rect">
            <a:avLst/>
          </a:prstGeom>
        </p:spPr>
        <p:txBody>
          <a:bodyPr wrap="none">
            <a:spAutoFit/>
          </a:bodyPr>
          <a:lstStyle/>
          <a:p>
            <a:r>
              <a:rPr lang="en-US" sz="3600" dirty="0"/>
              <a:t>Test Collection</a:t>
            </a:r>
          </a:p>
        </p:txBody>
      </p:sp>
      <p:sp>
        <p:nvSpPr>
          <p:cNvPr id="7" name="Rectangle 6">
            <a:extLst>
              <a:ext uri="{FF2B5EF4-FFF2-40B4-BE49-F238E27FC236}">
                <a16:creationId xmlns:a16="http://schemas.microsoft.com/office/drawing/2014/main" id="{E01392C9-421A-596B-9400-C4AADBFC6BCD}"/>
              </a:ext>
            </a:extLst>
          </p:cNvPr>
          <p:cNvSpPr/>
          <p:nvPr/>
        </p:nvSpPr>
        <p:spPr>
          <a:xfrm>
            <a:off x="7327443" y="1027176"/>
            <a:ext cx="3365957" cy="1754326"/>
          </a:xfrm>
          <a:prstGeom prst="rect">
            <a:avLst/>
          </a:prstGeom>
        </p:spPr>
        <p:txBody>
          <a:bodyPr wrap="square">
            <a:spAutoFit/>
          </a:bodyPr>
          <a:lstStyle/>
          <a:p>
            <a:pPr algn="just"/>
            <a:r>
              <a:rPr lang="en-US" dirty="0"/>
              <a:t>To evaluate means to "</a:t>
            </a:r>
            <a:r>
              <a:rPr lang="en-US" i="1" dirty="0">
                <a:solidFill>
                  <a:srgbClr val="FF0000"/>
                </a:solidFill>
              </a:rPr>
              <a:t>ascertain the value or amount of something or to appraise it</a:t>
            </a:r>
            <a:r>
              <a:rPr lang="en-US" dirty="0"/>
              <a:t>" and involves identifying suitable </a:t>
            </a:r>
            <a:r>
              <a:rPr lang="en-US" b="1" u="sng" dirty="0">
                <a:solidFill>
                  <a:srgbClr val="0000FF"/>
                </a:solidFill>
              </a:rPr>
              <a:t>success criteria</a:t>
            </a:r>
            <a:r>
              <a:rPr lang="en-US" dirty="0"/>
              <a:t> that can be measured in some way. </a:t>
            </a:r>
          </a:p>
        </p:txBody>
      </p:sp>
      <p:sp>
        <p:nvSpPr>
          <p:cNvPr id="8" name="Arrow: Curved Up 5">
            <a:extLst>
              <a:ext uri="{FF2B5EF4-FFF2-40B4-BE49-F238E27FC236}">
                <a16:creationId xmlns:a16="http://schemas.microsoft.com/office/drawing/2014/main" id="{5DB7AC59-352A-3010-2E5C-0F8CA1C99D2A}"/>
              </a:ext>
            </a:extLst>
          </p:cNvPr>
          <p:cNvSpPr/>
          <p:nvPr/>
        </p:nvSpPr>
        <p:spPr>
          <a:xfrm rot="9282119">
            <a:off x="5179891" y="3016317"/>
            <a:ext cx="2455334" cy="547711"/>
          </a:xfrm>
          <a:prstGeom prst="curvedUpArrow">
            <a:avLst>
              <a:gd name="adj1" fmla="val 8734"/>
              <a:gd name="adj2" fmla="val 32922"/>
              <a:gd name="adj3" fmla="val 185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70092094-D094-1348-D167-7AE8B8B24F49}"/>
              </a:ext>
            </a:extLst>
          </p:cNvPr>
          <p:cNvSpPr/>
          <p:nvPr/>
        </p:nvSpPr>
        <p:spPr>
          <a:xfrm>
            <a:off x="1987870" y="6264503"/>
            <a:ext cx="7046481" cy="276999"/>
          </a:xfrm>
          <a:prstGeom prst="rect">
            <a:avLst/>
          </a:prstGeom>
          <a:solidFill>
            <a:srgbClr val="FFFF00">
              <a:alpha val="50000"/>
            </a:srgbClr>
          </a:solidFill>
        </p:spPr>
        <p:txBody>
          <a:bodyPr wrap="none">
            <a:spAutoFit/>
          </a:bodyPr>
          <a:lstStyle/>
          <a:p>
            <a:r>
              <a:rPr lang="en-US" sz="1200" b="1" dirty="0">
                <a:solidFill>
                  <a:srgbClr val="FF0000"/>
                </a:solidFill>
              </a:rPr>
              <a:t>From : Simone </a:t>
            </a:r>
            <a:r>
              <a:rPr lang="en-US" sz="1200" b="1" dirty="0" err="1">
                <a:solidFill>
                  <a:srgbClr val="FF0000"/>
                </a:solidFill>
              </a:rPr>
              <a:t>Teufel</a:t>
            </a:r>
            <a:r>
              <a:rPr lang="en-US" sz="1200" b="1" dirty="0">
                <a:solidFill>
                  <a:srgbClr val="FF0000"/>
                </a:solidFill>
              </a:rPr>
              <a:t>, “Information Retrieval - Lecture 3: Evaluation methodology”, University of Cambridge.</a:t>
            </a:r>
          </a:p>
        </p:txBody>
      </p:sp>
      <p:sp>
        <p:nvSpPr>
          <p:cNvPr id="10" name="Rectangle 9">
            <a:extLst>
              <a:ext uri="{FF2B5EF4-FFF2-40B4-BE49-F238E27FC236}">
                <a16:creationId xmlns:a16="http://schemas.microsoft.com/office/drawing/2014/main" id="{858AE0FC-B1F1-1F8D-B174-B785777D67CC}"/>
              </a:ext>
            </a:extLst>
          </p:cNvPr>
          <p:cNvSpPr/>
          <p:nvPr/>
        </p:nvSpPr>
        <p:spPr>
          <a:xfrm>
            <a:off x="780139" y="5989716"/>
            <a:ext cx="8260595" cy="276999"/>
          </a:xfrm>
          <a:prstGeom prst="rect">
            <a:avLst/>
          </a:prstGeom>
          <a:solidFill>
            <a:srgbClr val="FFFF00">
              <a:alpha val="50000"/>
            </a:srgbClr>
          </a:solidFill>
        </p:spPr>
        <p:txBody>
          <a:bodyPr wrap="none">
            <a:spAutoFit/>
          </a:bodyPr>
          <a:lstStyle/>
          <a:p>
            <a:r>
              <a:rPr lang="en-US" sz="1200" b="1" dirty="0">
                <a:solidFill>
                  <a:srgbClr val="FF0000"/>
                </a:solidFill>
              </a:rPr>
              <a:t>From : Paul Clough, Mark Sanderson, “Evaluating the performance of information retrieval systems using test collections”, 2013.</a:t>
            </a:r>
          </a:p>
        </p:txBody>
      </p:sp>
    </p:spTree>
    <p:extLst>
      <p:ext uri="{BB962C8B-B14F-4D97-AF65-F5344CB8AC3E}">
        <p14:creationId xmlns:p14="http://schemas.microsoft.com/office/powerpoint/2010/main" val="1955226821"/>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A43E452-410A-DDE8-28DB-4408563032CE}"/>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952A7843-0700-5F92-E504-505EA1816FDD}"/>
              </a:ext>
            </a:extLst>
          </p:cNvPr>
          <p:cNvPicPr>
            <a:picLocks noChangeAspect="1"/>
          </p:cNvPicPr>
          <p:nvPr/>
        </p:nvPicPr>
        <p:blipFill>
          <a:blip r:embed="rId3"/>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81D86108-67E7-9B4D-4EB7-532DE8F9C58C}"/>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4. Evaluation des IR Systems</a:t>
            </a:r>
          </a:p>
        </p:txBody>
      </p:sp>
      <p:sp>
        <p:nvSpPr>
          <p:cNvPr id="12" name="ZoneTexte 11">
            <a:extLst>
              <a:ext uri="{FF2B5EF4-FFF2-40B4-BE49-F238E27FC236}">
                <a16:creationId xmlns:a16="http://schemas.microsoft.com/office/drawing/2014/main" id="{9FCD98C3-AD4C-F5B8-12CA-25CF89159451}"/>
              </a:ext>
            </a:extLst>
          </p:cNvPr>
          <p:cNvSpPr txBox="1"/>
          <p:nvPr/>
        </p:nvSpPr>
        <p:spPr>
          <a:xfrm>
            <a:off x="48768" y="2280118"/>
            <a:ext cx="10854528" cy="3647152"/>
          </a:xfrm>
          <a:prstGeom prst="rect">
            <a:avLst/>
          </a:prstGeom>
          <a:noFill/>
        </p:spPr>
        <p:txBody>
          <a:bodyPr wrap="square">
            <a:spAutoFit/>
          </a:bodyPr>
          <a:lstStyle/>
          <a:p>
            <a:pPr marL="0" indent="0">
              <a:buNone/>
              <a:defRPr/>
            </a:pPr>
            <a:r>
              <a:rPr lang="en-US" sz="2500" dirty="0"/>
              <a:t>in 60s: 35 queries on 82 documents</a:t>
            </a:r>
          </a:p>
          <a:p>
            <a:pPr marL="0" indent="0">
              <a:buNone/>
              <a:defRPr/>
            </a:pPr>
            <a:r>
              <a:rPr lang="en-US" sz="2500" dirty="0"/>
              <a:t>– in 1990: still only 35 queries on 2000 documents</a:t>
            </a:r>
          </a:p>
          <a:p>
            <a:pPr>
              <a:buFont typeface="Arial" panose="020B0604020202020204" pitchFamily="34" charset="0"/>
              <a:buChar char="•"/>
              <a:defRPr/>
            </a:pPr>
            <a:r>
              <a:rPr lang="fr-FR" sz="2500" dirty="0"/>
              <a:t>TREC-1 : </a:t>
            </a:r>
            <a:r>
              <a:rPr lang="fr-FR" sz="2500" dirty="0" err="1"/>
              <a:t>began</a:t>
            </a:r>
            <a:r>
              <a:rPr lang="fr-FR" sz="2500" dirty="0"/>
              <a:t> in 1992</a:t>
            </a:r>
          </a:p>
          <a:p>
            <a:pPr>
              <a:buFont typeface="Arial" panose="020B0604020202020204" pitchFamily="34" charset="0"/>
              <a:buChar char="•"/>
              <a:defRPr/>
            </a:pPr>
            <a:r>
              <a:rPr lang="fr-FR" sz="2500" dirty="0"/>
              <a:t>TREC-1 (1992) .. TREC-9 (2000) .. TREC-2001 .. TREC-2017 (</a:t>
            </a:r>
            <a:r>
              <a:rPr lang="fr-FR" sz="2500" dirty="0" err="1"/>
              <a:t>this</a:t>
            </a:r>
            <a:r>
              <a:rPr lang="fr-FR" sz="2500" dirty="0"/>
              <a:t> </a:t>
            </a:r>
            <a:r>
              <a:rPr lang="fr-FR" sz="2500" dirty="0" err="1"/>
              <a:t>year</a:t>
            </a:r>
            <a:r>
              <a:rPr lang="fr-FR" sz="2500" dirty="0"/>
              <a:t>) </a:t>
            </a:r>
            <a:endParaRPr lang="en-US" sz="2500" dirty="0"/>
          </a:p>
          <a:p>
            <a:pPr marL="0" indent="0">
              <a:buNone/>
              <a:defRPr/>
            </a:pPr>
            <a:r>
              <a:rPr lang="en-US" sz="2500" dirty="0"/>
              <a:t>	• TREC-3: 742,000 documents; TREC Web-track: small snapshot of the Web</a:t>
            </a:r>
          </a:p>
          <a:p>
            <a:pPr marL="0" indent="0">
              <a:buNone/>
              <a:defRPr/>
            </a:pPr>
            <a:endParaRPr lang="en-US" sz="1000" b="1" dirty="0"/>
          </a:p>
          <a:p>
            <a:pPr marL="1257300" lvl="3" indent="0">
              <a:buNone/>
              <a:defRPr/>
            </a:pPr>
            <a:r>
              <a:rPr lang="en-US" sz="2400" b="1" dirty="0"/>
              <a:t>- TREC (</a:t>
            </a:r>
            <a:r>
              <a:rPr lang="en-US" sz="2400" b="1" dirty="0">
                <a:solidFill>
                  <a:srgbClr val="FF0000"/>
                </a:solidFill>
              </a:rPr>
              <a:t>T</a:t>
            </a:r>
            <a:r>
              <a:rPr lang="en-US" sz="2400" b="1" dirty="0"/>
              <a:t>ext </a:t>
            </a:r>
            <a:r>
              <a:rPr lang="en-US" sz="2400" b="1" dirty="0" err="1">
                <a:solidFill>
                  <a:srgbClr val="FF0000"/>
                </a:solidFill>
              </a:rPr>
              <a:t>RE</a:t>
            </a:r>
            <a:r>
              <a:rPr lang="en-US" sz="2400" b="1" dirty="0" err="1"/>
              <a:t>trieval</a:t>
            </a:r>
            <a:r>
              <a:rPr lang="en-US" sz="2400" b="1" dirty="0"/>
              <a:t> </a:t>
            </a:r>
            <a:r>
              <a:rPr lang="en-US" sz="2400" b="1" dirty="0">
                <a:solidFill>
                  <a:srgbClr val="FF0000"/>
                </a:solidFill>
              </a:rPr>
              <a:t>C</a:t>
            </a:r>
            <a:r>
              <a:rPr lang="en-US" sz="2400" b="1" dirty="0"/>
              <a:t>onference : Ad hoc, Terabyte, …)</a:t>
            </a:r>
            <a:r>
              <a:rPr lang="en-US" sz="2400" dirty="0">
                <a:solidFill>
                  <a:schemeClr val="accent4"/>
                </a:solidFill>
              </a:rPr>
              <a:t>, </a:t>
            </a:r>
          </a:p>
          <a:p>
            <a:pPr marL="1257300" lvl="3" indent="0">
              <a:buNone/>
              <a:defRPr/>
            </a:pPr>
            <a:r>
              <a:rPr lang="en-US" sz="2400" b="1" dirty="0"/>
              <a:t>- CLEF (</a:t>
            </a:r>
            <a:r>
              <a:rPr lang="en-US" sz="2400" b="1" dirty="0">
                <a:solidFill>
                  <a:srgbClr val="FF0000"/>
                </a:solidFill>
              </a:rPr>
              <a:t>C</a:t>
            </a:r>
            <a:r>
              <a:rPr lang="en-US" sz="2400" b="1" dirty="0"/>
              <a:t>ross-</a:t>
            </a:r>
            <a:r>
              <a:rPr lang="en-US" sz="2400" b="1" dirty="0">
                <a:solidFill>
                  <a:srgbClr val="FF0000"/>
                </a:solidFill>
              </a:rPr>
              <a:t>L</a:t>
            </a:r>
            <a:r>
              <a:rPr lang="en-US" sz="2400" b="1" dirty="0"/>
              <a:t>anguage </a:t>
            </a:r>
            <a:r>
              <a:rPr lang="en-US" sz="2400" b="1" dirty="0">
                <a:solidFill>
                  <a:srgbClr val="FF0000"/>
                </a:solidFill>
              </a:rPr>
              <a:t>E</a:t>
            </a:r>
            <a:r>
              <a:rPr lang="en-US" sz="2400" b="1" dirty="0"/>
              <a:t>valuation </a:t>
            </a:r>
            <a:r>
              <a:rPr lang="en-US" sz="2400" b="1" dirty="0">
                <a:solidFill>
                  <a:srgbClr val="FF0000"/>
                </a:solidFill>
              </a:rPr>
              <a:t>F</a:t>
            </a:r>
            <a:r>
              <a:rPr lang="en-US" sz="2400" b="1" dirty="0"/>
              <a:t>orum) </a:t>
            </a:r>
            <a:r>
              <a:rPr lang="en-US" sz="2400" dirty="0">
                <a:solidFill>
                  <a:schemeClr val="accent4"/>
                </a:solidFill>
              </a:rPr>
              <a:t>, </a:t>
            </a:r>
          </a:p>
          <a:p>
            <a:pPr marL="1257300" lvl="3" indent="0">
              <a:buNone/>
              <a:defRPr/>
            </a:pPr>
            <a:r>
              <a:rPr lang="en-US" sz="2400" b="1" dirty="0"/>
              <a:t>- NTCIR</a:t>
            </a:r>
            <a:r>
              <a:rPr lang="en-US" sz="2400" dirty="0">
                <a:solidFill>
                  <a:schemeClr val="accent4"/>
                </a:solidFill>
              </a:rPr>
              <a:t>, </a:t>
            </a:r>
            <a:r>
              <a:rPr lang="en-US" sz="2400" b="1" dirty="0"/>
              <a:t>FIRE (</a:t>
            </a:r>
            <a:r>
              <a:rPr lang="en-US" sz="2400" b="1" dirty="0">
                <a:solidFill>
                  <a:srgbClr val="FF0000"/>
                </a:solidFill>
              </a:rPr>
              <a:t>F</a:t>
            </a:r>
            <a:r>
              <a:rPr lang="en-US" sz="2400" b="1" dirty="0"/>
              <a:t>orum for </a:t>
            </a:r>
            <a:r>
              <a:rPr lang="en-US" sz="2400" b="1" dirty="0">
                <a:solidFill>
                  <a:srgbClr val="FF0000"/>
                </a:solidFill>
              </a:rPr>
              <a:t>I</a:t>
            </a:r>
            <a:r>
              <a:rPr lang="en-US" sz="2400" b="1" dirty="0"/>
              <a:t>nformation </a:t>
            </a:r>
            <a:r>
              <a:rPr lang="en-US" sz="2400" b="1" dirty="0">
                <a:solidFill>
                  <a:srgbClr val="FF0000"/>
                </a:solidFill>
              </a:rPr>
              <a:t>R</a:t>
            </a:r>
            <a:r>
              <a:rPr lang="en-US" sz="2400" b="1" dirty="0"/>
              <a:t>etrieval </a:t>
            </a:r>
            <a:r>
              <a:rPr lang="en-US" sz="2400" b="1" dirty="0">
                <a:solidFill>
                  <a:srgbClr val="FF0000"/>
                </a:solidFill>
              </a:rPr>
              <a:t>E</a:t>
            </a:r>
            <a:r>
              <a:rPr lang="en-US" sz="2400" b="1" dirty="0"/>
              <a:t>valuation)</a:t>
            </a:r>
            <a:r>
              <a:rPr lang="en-US" sz="2400" dirty="0">
                <a:solidFill>
                  <a:schemeClr val="accent4"/>
                </a:solidFill>
              </a:rPr>
              <a:t> , </a:t>
            </a:r>
          </a:p>
          <a:p>
            <a:pPr marL="1257300" lvl="3" indent="0">
              <a:buNone/>
              <a:defRPr/>
            </a:pPr>
            <a:r>
              <a:rPr lang="en-US" sz="2400" b="1" dirty="0"/>
              <a:t>- INEX (</a:t>
            </a:r>
            <a:r>
              <a:rPr lang="en-US" sz="2400" b="1" dirty="0" err="1">
                <a:solidFill>
                  <a:srgbClr val="FF0000"/>
                </a:solidFill>
              </a:rPr>
              <a:t>IN</a:t>
            </a:r>
            <a:r>
              <a:rPr lang="en-US" sz="2400" b="1" dirty="0" err="1"/>
              <a:t>itiative</a:t>
            </a:r>
            <a:r>
              <a:rPr lang="en-US" sz="2400" b="1" dirty="0"/>
              <a:t> for the </a:t>
            </a:r>
            <a:r>
              <a:rPr lang="en-US" sz="2400" b="1" dirty="0">
                <a:solidFill>
                  <a:srgbClr val="FF0000"/>
                </a:solidFill>
              </a:rPr>
              <a:t>E</a:t>
            </a:r>
            <a:r>
              <a:rPr lang="en-US" sz="2400" b="1" dirty="0"/>
              <a:t>valuation of </a:t>
            </a:r>
            <a:r>
              <a:rPr lang="en-US" sz="2400" b="1" dirty="0">
                <a:solidFill>
                  <a:srgbClr val="FF0000"/>
                </a:solidFill>
              </a:rPr>
              <a:t>X</a:t>
            </a:r>
            <a:r>
              <a:rPr lang="en-US" sz="2400" b="1" dirty="0"/>
              <a:t>ML retrieval), …</a:t>
            </a:r>
            <a:endParaRPr lang="en-US" dirty="0"/>
          </a:p>
        </p:txBody>
      </p:sp>
      <p:sp>
        <p:nvSpPr>
          <p:cNvPr id="13" name="ZoneTexte 12">
            <a:extLst>
              <a:ext uri="{FF2B5EF4-FFF2-40B4-BE49-F238E27FC236}">
                <a16:creationId xmlns:a16="http://schemas.microsoft.com/office/drawing/2014/main" id="{F7102AC0-BADB-EBE4-E1C1-B0128C906D7F}"/>
              </a:ext>
            </a:extLst>
          </p:cNvPr>
          <p:cNvSpPr txBox="1"/>
          <p:nvPr/>
        </p:nvSpPr>
        <p:spPr>
          <a:xfrm>
            <a:off x="1903750" y="1334125"/>
            <a:ext cx="5817849" cy="523220"/>
          </a:xfrm>
          <a:prstGeom prst="rect">
            <a:avLst/>
          </a:prstGeom>
          <a:noFill/>
        </p:spPr>
        <p:txBody>
          <a:bodyPr wrap="square" rtlCol="0">
            <a:spAutoFit/>
          </a:bodyPr>
          <a:lstStyle/>
          <a:p>
            <a:r>
              <a:rPr lang="fr-FR" sz="2800" b="1" dirty="0"/>
              <a:t>Exemples des Collections de Test</a:t>
            </a:r>
            <a:endParaRPr lang="en-US" sz="2800" b="1" dirty="0"/>
          </a:p>
        </p:txBody>
      </p:sp>
    </p:spTree>
    <p:extLst>
      <p:ext uri="{BB962C8B-B14F-4D97-AF65-F5344CB8AC3E}">
        <p14:creationId xmlns:p14="http://schemas.microsoft.com/office/powerpoint/2010/main" val="3544578193"/>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47A459F-9228-0FB1-BAE2-BAE3AB8A6633}"/>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06DAB021-B5D3-AB73-B043-56A423B382C7}"/>
              </a:ext>
            </a:extLst>
          </p:cNvPr>
          <p:cNvPicPr>
            <a:picLocks noChangeAspect="1"/>
          </p:cNvPicPr>
          <p:nvPr/>
        </p:nvPicPr>
        <p:blipFill>
          <a:blip r:embed="rId3"/>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EBA6AC5B-7C3A-BBD1-3222-DCD2B7FAEEBD}"/>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4. Evaluation des IR Systems</a:t>
            </a:r>
          </a:p>
        </p:txBody>
      </p:sp>
      <p:sp>
        <p:nvSpPr>
          <p:cNvPr id="13" name="ZoneTexte 12">
            <a:extLst>
              <a:ext uri="{FF2B5EF4-FFF2-40B4-BE49-F238E27FC236}">
                <a16:creationId xmlns:a16="http://schemas.microsoft.com/office/drawing/2014/main" id="{B2F40E93-42E6-E50E-84B7-912A32B60965}"/>
              </a:ext>
            </a:extLst>
          </p:cNvPr>
          <p:cNvSpPr txBox="1"/>
          <p:nvPr/>
        </p:nvSpPr>
        <p:spPr>
          <a:xfrm>
            <a:off x="3282845" y="1027176"/>
            <a:ext cx="5817849" cy="523220"/>
          </a:xfrm>
          <a:prstGeom prst="rect">
            <a:avLst/>
          </a:prstGeom>
          <a:noFill/>
        </p:spPr>
        <p:txBody>
          <a:bodyPr wrap="square" rtlCol="0">
            <a:spAutoFit/>
          </a:bodyPr>
          <a:lstStyle/>
          <a:p>
            <a:r>
              <a:rPr lang="fr-FR" sz="2800" b="1" dirty="0"/>
              <a:t>Métriques d’évaluation</a:t>
            </a:r>
            <a:endParaRPr lang="en-US" sz="2800" b="1" dirty="0"/>
          </a:p>
        </p:txBody>
      </p:sp>
      <p:sp>
        <p:nvSpPr>
          <p:cNvPr id="4" name="Espace réservé du contenu 2">
            <a:extLst>
              <a:ext uri="{FF2B5EF4-FFF2-40B4-BE49-F238E27FC236}">
                <a16:creationId xmlns:a16="http://schemas.microsoft.com/office/drawing/2014/main" id="{641F7E9D-C07D-E217-27DA-8F19AAD29279}"/>
              </a:ext>
            </a:extLst>
          </p:cNvPr>
          <p:cNvSpPr txBox="1">
            <a:spLocks/>
          </p:cNvSpPr>
          <p:nvPr/>
        </p:nvSpPr>
        <p:spPr bwMode="auto">
          <a:xfrm>
            <a:off x="-59583" y="1918134"/>
            <a:ext cx="3446642" cy="3144592"/>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algn="l" rtl="0" eaLnBrk="0" fontAlgn="base" hangingPunct="0">
              <a:spcBef>
                <a:spcPct val="20000"/>
              </a:spcBef>
              <a:spcAft>
                <a:spcPct val="0"/>
              </a:spcAft>
              <a:buClr>
                <a:srgbClr val="000083"/>
              </a:buClr>
              <a:buSzPct val="199000"/>
              <a:buFont typeface="Arial" charset="0"/>
              <a:buChar char="•"/>
              <a:defRPr sz="2800">
                <a:solidFill>
                  <a:schemeClr val="tx1"/>
                </a:solidFill>
                <a:latin typeface="LM Sans 17 Regular"/>
                <a:ea typeface="ＭＳ Ｐゴシック" charset="0"/>
                <a:cs typeface="LM Sans 17 Regular"/>
              </a:defRPr>
            </a:lvl1pPr>
            <a:lvl2pPr marL="742950" indent="-285750" algn="l" rtl="0" eaLnBrk="0" fontAlgn="base" hangingPunct="0">
              <a:spcBef>
                <a:spcPct val="20000"/>
              </a:spcBef>
              <a:spcAft>
                <a:spcPct val="0"/>
              </a:spcAft>
              <a:buClr>
                <a:srgbClr val="00CC00"/>
              </a:buClr>
              <a:buChar char="–"/>
              <a:defRPr sz="2600">
                <a:solidFill>
                  <a:srgbClr val="333399"/>
                </a:solidFill>
                <a:latin typeface="LM Sans 17 Regular"/>
                <a:ea typeface="ＭＳ Ｐゴシック" charset="0"/>
                <a:cs typeface="LM Sans 17 Regular"/>
              </a:defRPr>
            </a:lvl2pPr>
            <a:lvl3pPr marL="1143000" indent="-228600" algn="l" rtl="0" eaLnBrk="0" fontAlgn="base" hangingPunct="0">
              <a:spcBef>
                <a:spcPct val="20000"/>
              </a:spcBef>
              <a:spcAft>
                <a:spcPct val="0"/>
              </a:spcAft>
              <a:buClr>
                <a:srgbClr val="3333CC"/>
              </a:buClr>
              <a:buChar char="•"/>
              <a:defRPr sz="2400">
                <a:solidFill>
                  <a:srgbClr val="006600"/>
                </a:solidFill>
                <a:latin typeface="LM Sans 17 Regular"/>
                <a:ea typeface="ＭＳ Ｐゴシック" charset="0"/>
                <a:cs typeface="LM Sans 17 Regular"/>
              </a:defRPr>
            </a:lvl3pPr>
            <a:lvl4pPr marL="1600200" indent="-228600" algn="l" rtl="0" eaLnBrk="0" fontAlgn="base" hangingPunct="0">
              <a:spcBef>
                <a:spcPct val="20000"/>
              </a:spcBef>
              <a:spcAft>
                <a:spcPct val="0"/>
              </a:spcAft>
              <a:buClr>
                <a:srgbClr val="3333CC"/>
              </a:buClr>
              <a:buChar char="–"/>
              <a:defRPr sz="2000">
                <a:solidFill>
                  <a:schemeClr val="tx1"/>
                </a:solidFill>
                <a:latin typeface="LM Sans 17 Regular"/>
                <a:ea typeface="ＭＳ Ｐゴシック" charset="0"/>
                <a:cs typeface="LM Sans 17 Regular"/>
              </a:defRPr>
            </a:lvl4pPr>
            <a:lvl5pPr marL="2057400" indent="-228600" algn="l" rtl="0" eaLnBrk="0" fontAlgn="base" hangingPunct="0">
              <a:spcBef>
                <a:spcPct val="20000"/>
              </a:spcBef>
              <a:spcAft>
                <a:spcPct val="0"/>
              </a:spcAft>
              <a:buClr>
                <a:srgbClr val="3333CC"/>
              </a:buClr>
              <a:buChar char="»"/>
              <a:defRPr sz="2000">
                <a:solidFill>
                  <a:srgbClr val="0000CC"/>
                </a:solidFill>
                <a:latin typeface="LM Sans 17 Regular"/>
                <a:ea typeface="ＭＳ Ｐゴシック" charset="0"/>
                <a:cs typeface="LM Sans 17 Regular"/>
              </a:defRPr>
            </a:lvl5pPr>
            <a:lvl6pPr marL="2514600" indent="-228600" algn="l" rtl="0" eaLnBrk="1" fontAlgn="base" hangingPunct="1">
              <a:spcBef>
                <a:spcPct val="20000"/>
              </a:spcBef>
              <a:spcAft>
                <a:spcPct val="0"/>
              </a:spcAft>
              <a:buClr>
                <a:srgbClr val="3333CC"/>
              </a:buClr>
              <a:buChar char="»"/>
              <a:defRPr sz="2000">
                <a:solidFill>
                  <a:srgbClr val="0000CC"/>
                </a:solidFill>
                <a:latin typeface="+mn-lt"/>
              </a:defRPr>
            </a:lvl6pPr>
            <a:lvl7pPr marL="2971800" indent="-228600" algn="l" rtl="0" eaLnBrk="1" fontAlgn="base" hangingPunct="1">
              <a:spcBef>
                <a:spcPct val="20000"/>
              </a:spcBef>
              <a:spcAft>
                <a:spcPct val="0"/>
              </a:spcAft>
              <a:buClr>
                <a:srgbClr val="3333CC"/>
              </a:buClr>
              <a:buChar char="»"/>
              <a:defRPr sz="2000">
                <a:solidFill>
                  <a:srgbClr val="0000CC"/>
                </a:solidFill>
                <a:latin typeface="+mn-lt"/>
              </a:defRPr>
            </a:lvl7pPr>
            <a:lvl8pPr marL="3429000" indent="-228600" algn="l" rtl="0" eaLnBrk="1" fontAlgn="base" hangingPunct="1">
              <a:spcBef>
                <a:spcPct val="20000"/>
              </a:spcBef>
              <a:spcAft>
                <a:spcPct val="0"/>
              </a:spcAft>
              <a:buClr>
                <a:srgbClr val="3333CC"/>
              </a:buClr>
              <a:buChar char="»"/>
              <a:defRPr sz="2000">
                <a:solidFill>
                  <a:srgbClr val="0000CC"/>
                </a:solidFill>
                <a:latin typeface="+mn-lt"/>
              </a:defRPr>
            </a:lvl8pPr>
            <a:lvl9pPr marL="3886200" indent="-228600" algn="l" rtl="0" eaLnBrk="1" fontAlgn="base" hangingPunct="1">
              <a:spcBef>
                <a:spcPct val="20000"/>
              </a:spcBef>
              <a:spcAft>
                <a:spcPct val="0"/>
              </a:spcAft>
              <a:buClr>
                <a:srgbClr val="3333CC"/>
              </a:buClr>
              <a:buChar char="»"/>
              <a:defRPr sz="2000">
                <a:solidFill>
                  <a:srgbClr val="0000CC"/>
                </a:solidFill>
                <a:latin typeface="+mn-lt"/>
              </a:defRPr>
            </a:lvl9pPr>
          </a:lstStyle>
          <a:p>
            <a:pPr marL="0" indent="0" algn="just">
              <a:buNone/>
            </a:pPr>
            <a:r>
              <a:rPr lang="en-US" b="1" dirty="0"/>
              <a:t>Precision and Recall</a:t>
            </a:r>
          </a:p>
          <a:p>
            <a:pPr marL="0" indent="0" algn="just">
              <a:buNone/>
            </a:pPr>
            <a:endParaRPr lang="en-US" sz="2500" b="1" dirty="0">
              <a:solidFill>
                <a:srgbClr val="0000FF"/>
              </a:solidFill>
            </a:endParaRPr>
          </a:p>
          <a:p>
            <a:pPr marL="0" indent="0" algn="just">
              <a:buNone/>
            </a:pPr>
            <a:r>
              <a:rPr lang="en-US" sz="2500" b="1" dirty="0">
                <a:solidFill>
                  <a:srgbClr val="0000FF"/>
                </a:solidFill>
              </a:rPr>
              <a:t>Precision</a:t>
            </a:r>
            <a:r>
              <a:rPr lang="en-US" sz="2500" dirty="0">
                <a:solidFill>
                  <a:schemeClr val="accent4"/>
                </a:solidFill>
              </a:rPr>
              <a:t> : </a:t>
            </a:r>
            <a:r>
              <a:rPr lang="en-US" sz="2500" dirty="0"/>
              <a:t>is the fraction of retrieved (selected) items that are relevant</a:t>
            </a:r>
          </a:p>
          <a:p>
            <a:pPr marL="0" indent="0" algn="just">
              <a:buNone/>
            </a:pPr>
            <a:endParaRPr lang="en-US" sz="2500" b="1" dirty="0">
              <a:solidFill>
                <a:srgbClr val="0000FF"/>
              </a:solidFill>
            </a:endParaRPr>
          </a:p>
          <a:p>
            <a:pPr marL="0" indent="0" algn="just">
              <a:buNone/>
            </a:pPr>
            <a:r>
              <a:rPr lang="en-US" sz="2500" b="1" dirty="0">
                <a:solidFill>
                  <a:srgbClr val="0000FF"/>
                </a:solidFill>
              </a:rPr>
              <a:t>Recall</a:t>
            </a:r>
            <a:r>
              <a:rPr lang="en-US" sz="2500" dirty="0">
                <a:solidFill>
                  <a:schemeClr val="accent4"/>
                </a:solidFill>
              </a:rPr>
              <a:t>: </a:t>
            </a:r>
            <a:r>
              <a:rPr lang="en-US" sz="2500" dirty="0"/>
              <a:t>is the fraction of relevant items that are retrieved (selected).</a:t>
            </a:r>
          </a:p>
        </p:txBody>
      </p:sp>
      <p:graphicFrame>
        <p:nvGraphicFramePr>
          <p:cNvPr id="5" name="Object 2">
            <a:extLst>
              <a:ext uri="{FF2B5EF4-FFF2-40B4-BE49-F238E27FC236}">
                <a16:creationId xmlns:a16="http://schemas.microsoft.com/office/drawing/2014/main" id="{C53E32EC-972E-83C2-05A0-625F7E57B2A4}"/>
              </a:ext>
            </a:extLst>
          </p:cNvPr>
          <p:cNvGraphicFramePr>
            <a:graphicFrameLocks noChangeAspect="1"/>
          </p:cNvGraphicFramePr>
          <p:nvPr>
            <p:extLst>
              <p:ext uri="{D42A27DB-BD31-4B8C-83A1-F6EECF244321}">
                <p14:modId xmlns:p14="http://schemas.microsoft.com/office/powerpoint/2010/main" val="210752908"/>
              </p:ext>
            </p:extLst>
          </p:nvPr>
        </p:nvGraphicFramePr>
        <p:xfrm>
          <a:off x="4019168" y="4214019"/>
          <a:ext cx="6302375" cy="825500"/>
        </p:xfrm>
        <a:graphic>
          <a:graphicData uri="http://schemas.openxmlformats.org/presentationml/2006/ole">
            <mc:AlternateContent xmlns:mc="http://schemas.openxmlformats.org/markup-compatibility/2006">
              <mc:Choice xmlns:v="urn:schemas-microsoft-com:vml" Requires="v">
                <p:oleObj name="Equation" r:id="rId4" imgW="3162240" imgH="419040" progId="Equation.3">
                  <p:embed/>
                </p:oleObj>
              </mc:Choice>
              <mc:Fallback>
                <p:oleObj name="Equation" r:id="rId4" imgW="3162240" imgH="419040" progId="Equation.3">
                  <p:embed/>
                  <p:pic>
                    <p:nvPicPr>
                      <p:cNvPr id="8" name="Object 2"/>
                      <p:cNvPicPr>
                        <a:picLocks noChangeAspect="1" noChangeArrowheads="1"/>
                      </p:cNvPicPr>
                      <p:nvPr/>
                    </p:nvPicPr>
                    <p:blipFill>
                      <a:blip r:embed="rId5"/>
                      <a:srcRect/>
                      <a:stretch>
                        <a:fillRect/>
                      </a:stretch>
                    </p:blipFill>
                    <p:spPr bwMode="auto">
                      <a:xfrm>
                        <a:off x="4019168" y="4214019"/>
                        <a:ext cx="6302375" cy="825500"/>
                      </a:xfrm>
                      <a:prstGeom prst="rect">
                        <a:avLst/>
                      </a:prstGeom>
                      <a:noFill/>
                      <a:ln>
                        <a:noFill/>
                      </a:ln>
                      <a:effectLst/>
                    </p:spPr>
                  </p:pic>
                </p:oleObj>
              </mc:Fallback>
            </mc:AlternateContent>
          </a:graphicData>
        </a:graphic>
      </p:graphicFrame>
      <p:grpSp>
        <p:nvGrpSpPr>
          <p:cNvPr id="6" name="Group 34">
            <a:extLst>
              <a:ext uri="{FF2B5EF4-FFF2-40B4-BE49-F238E27FC236}">
                <a16:creationId xmlns:a16="http://schemas.microsoft.com/office/drawing/2014/main" id="{B4983A8E-FD29-5CC0-64DD-9A25627AAA5F}"/>
              </a:ext>
            </a:extLst>
          </p:cNvPr>
          <p:cNvGrpSpPr>
            <a:grpSpLocks/>
          </p:cNvGrpSpPr>
          <p:nvPr/>
        </p:nvGrpSpPr>
        <p:grpSpPr bwMode="auto">
          <a:xfrm>
            <a:off x="7307128" y="1759844"/>
            <a:ext cx="3511479" cy="2274889"/>
            <a:chOff x="3214" y="1026"/>
            <a:chExt cx="1982" cy="1433"/>
          </a:xfrm>
        </p:grpSpPr>
        <p:grpSp>
          <p:nvGrpSpPr>
            <p:cNvPr id="7" name="Group 15">
              <a:extLst>
                <a:ext uri="{FF2B5EF4-FFF2-40B4-BE49-F238E27FC236}">
                  <a16:creationId xmlns:a16="http://schemas.microsoft.com/office/drawing/2014/main" id="{8B29F274-4716-83FD-B3DE-5DD7044FC408}"/>
                </a:ext>
              </a:extLst>
            </p:cNvPr>
            <p:cNvGrpSpPr>
              <a:grpSpLocks/>
            </p:cNvGrpSpPr>
            <p:nvPr/>
          </p:nvGrpSpPr>
          <p:grpSpPr bwMode="auto">
            <a:xfrm>
              <a:off x="3455" y="1104"/>
              <a:ext cx="1639" cy="1116"/>
              <a:chOff x="3534" y="918"/>
              <a:chExt cx="1644" cy="1116"/>
            </a:xfrm>
          </p:grpSpPr>
          <p:sp>
            <p:nvSpPr>
              <p:cNvPr id="14" name="Rectangle 16">
                <a:extLst>
                  <a:ext uri="{FF2B5EF4-FFF2-40B4-BE49-F238E27FC236}">
                    <a16:creationId xmlns:a16="http://schemas.microsoft.com/office/drawing/2014/main" id="{3E7AD531-4BCA-8150-353B-F9B541602CE5}"/>
                  </a:ext>
                </a:extLst>
              </p:cNvPr>
              <p:cNvSpPr>
                <a:spLocks noChangeArrowheads="1"/>
              </p:cNvSpPr>
              <p:nvPr/>
            </p:nvSpPr>
            <p:spPr bwMode="auto">
              <a:xfrm>
                <a:off x="3534" y="1520"/>
                <a:ext cx="757" cy="514"/>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sz="1600" i="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1600" i="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1600" i="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1600" i="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1600"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9pPr>
              </a:lstStyle>
              <a:p>
                <a:pPr eaLnBrk="1" hangingPunct="1"/>
                <a:r>
                  <a:rPr kumimoji="1" lang="en-US" altLang="zh-TW" i="0" dirty="0">
                    <a:ea typeface="PMingLiU" panose="02020500000000000000" pitchFamily="18" charset="-120"/>
                  </a:rPr>
                  <a:t>Selected. &amp; Relevant.</a:t>
                </a:r>
                <a:endParaRPr kumimoji="1" lang="zh-TW" altLang="en-US" sz="2000" i="0" dirty="0">
                  <a:ea typeface="PMingLiU" panose="02020500000000000000" pitchFamily="18" charset="-120"/>
                </a:endParaRPr>
              </a:p>
            </p:txBody>
          </p:sp>
          <p:sp>
            <p:nvSpPr>
              <p:cNvPr id="15" name="Rectangle 17">
                <a:extLst>
                  <a:ext uri="{FF2B5EF4-FFF2-40B4-BE49-F238E27FC236}">
                    <a16:creationId xmlns:a16="http://schemas.microsoft.com/office/drawing/2014/main" id="{3407F301-F2AA-3C10-9DF3-5C2A792396A6}"/>
                  </a:ext>
                </a:extLst>
              </p:cNvPr>
              <p:cNvSpPr>
                <a:spLocks noChangeArrowheads="1"/>
              </p:cNvSpPr>
              <p:nvPr/>
            </p:nvSpPr>
            <p:spPr bwMode="auto">
              <a:xfrm>
                <a:off x="4291" y="1528"/>
                <a:ext cx="887" cy="50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sz="1600" i="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1600" i="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1600" i="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1600" i="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1600"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9pPr>
              </a:lstStyle>
              <a:p>
                <a:pPr eaLnBrk="1" hangingPunct="1"/>
                <a:r>
                  <a:rPr kumimoji="1" lang="en-US" altLang="zh-TW" i="0" dirty="0">
                    <a:ea typeface="PMingLiU" panose="02020500000000000000" pitchFamily="18" charset="-120"/>
                  </a:rPr>
                  <a:t>Not selected. &amp; Relevant.</a:t>
                </a:r>
                <a:endParaRPr kumimoji="1" lang="zh-TW" altLang="en-US" sz="2400" i="0" dirty="0">
                  <a:ea typeface="PMingLiU" panose="02020500000000000000" pitchFamily="18" charset="-120"/>
                </a:endParaRPr>
              </a:p>
            </p:txBody>
          </p:sp>
          <p:sp>
            <p:nvSpPr>
              <p:cNvPr id="16" name="Rectangle 18">
                <a:extLst>
                  <a:ext uri="{FF2B5EF4-FFF2-40B4-BE49-F238E27FC236}">
                    <a16:creationId xmlns:a16="http://schemas.microsoft.com/office/drawing/2014/main" id="{53608E6F-13B2-CD26-9BD7-85A61B1FCE15}"/>
                  </a:ext>
                </a:extLst>
              </p:cNvPr>
              <p:cNvSpPr>
                <a:spLocks noChangeArrowheads="1"/>
              </p:cNvSpPr>
              <p:nvPr/>
            </p:nvSpPr>
            <p:spPr bwMode="auto">
              <a:xfrm>
                <a:off x="3534" y="918"/>
                <a:ext cx="757" cy="61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sz="1600" i="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1600" i="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1600" i="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1600" i="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1600"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9pPr>
              </a:lstStyle>
              <a:p>
                <a:pPr eaLnBrk="1" hangingPunct="1"/>
                <a:r>
                  <a:rPr kumimoji="1" lang="en-US" altLang="zh-TW" i="0" dirty="0">
                    <a:ea typeface="PMingLiU" panose="02020500000000000000" pitchFamily="18" charset="-120"/>
                  </a:rPr>
                  <a:t>Selected. &amp; Not Relevant.</a:t>
                </a:r>
                <a:endParaRPr kumimoji="1" lang="zh-TW" altLang="en-US" sz="2400" i="0" dirty="0">
                  <a:ea typeface="PMingLiU" panose="02020500000000000000" pitchFamily="18" charset="-120"/>
                </a:endParaRPr>
              </a:p>
            </p:txBody>
          </p:sp>
          <p:sp>
            <p:nvSpPr>
              <p:cNvPr id="17" name="Rectangle 19">
                <a:extLst>
                  <a:ext uri="{FF2B5EF4-FFF2-40B4-BE49-F238E27FC236}">
                    <a16:creationId xmlns:a16="http://schemas.microsoft.com/office/drawing/2014/main" id="{833B389B-5D7F-1D07-08BD-3FE58E896B4E}"/>
                  </a:ext>
                </a:extLst>
              </p:cNvPr>
              <p:cNvSpPr>
                <a:spLocks noChangeArrowheads="1"/>
              </p:cNvSpPr>
              <p:nvPr/>
            </p:nvSpPr>
            <p:spPr bwMode="auto">
              <a:xfrm>
                <a:off x="4291" y="918"/>
                <a:ext cx="887" cy="60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eaLnBrk="0" hangingPunct="0">
                  <a:defRPr sz="1600" i="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1600" i="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1600" i="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1600" i="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1600"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9pPr>
              </a:lstStyle>
              <a:p>
                <a:pPr eaLnBrk="1" hangingPunct="1"/>
                <a:r>
                  <a:rPr kumimoji="1" lang="en-US" altLang="zh-TW" i="0" dirty="0">
                    <a:ea typeface="PMingLiU" panose="02020500000000000000" pitchFamily="18" charset="-120"/>
                  </a:rPr>
                  <a:t>Not selected. &amp; Not Relevant.</a:t>
                </a:r>
                <a:endParaRPr kumimoji="1" lang="zh-TW" altLang="en-US" sz="2400" i="0" dirty="0">
                  <a:ea typeface="PMingLiU" panose="02020500000000000000" pitchFamily="18" charset="-120"/>
                </a:endParaRPr>
              </a:p>
            </p:txBody>
          </p:sp>
        </p:grpSp>
        <p:sp>
          <p:nvSpPr>
            <p:cNvPr id="8" name="Text Box 20">
              <a:extLst>
                <a:ext uri="{FF2B5EF4-FFF2-40B4-BE49-F238E27FC236}">
                  <a16:creationId xmlns:a16="http://schemas.microsoft.com/office/drawing/2014/main" id="{75B154ED-B4C0-6C6E-4B73-DA47F24A0C30}"/>
                </a:ext>
              </a:extLst>
            </p:cNvPr>
            <p:cNvSpPr txBox="1">
              <a:spLocks noChangeArrowheads="1"/>
            </p:cNvSpPr>
            <p:nvPr/>
          </p:nvSpPr>
          <p:spPr bwMode="auto">
            <a:xfrm>
              <a:off x="3514" y="2225"/>
              <a:ext cx="67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600" i="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1600" i="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1600" i="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1600" i="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1600"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9pPr>
            </a:lstStyle>
            <a:p>
              <a:pPr algn="l" eaLnBrk="1" hangingPunct="1"/>
              <a:r>
                <a:rPr kumimoji="1" lang="en-US" altLang="zh-TW" sz="1800" b="1" i="0" dirty="0">
                  <a:solidFill>
                    <a:srgbClr val="FF0000"/>
                  </a:solidFill>
                  <a:ea typeface="PMingLiU" panose="02020500000000000000" pitchFamily="18" charset="-120"/>
                </a:rPr>
                <a:t>retrieved</a:t>
              </a:r>
            </a:p>
          </p:txBody>
        </p:sp>
        <p:sp>
          <p:nvSpPr>
            <p:cNvPr id="9" name="Text Box 21">
              <a:extLst>
                <a:ext uri="{FF2B5EF4-FFF2-40B4-BE49-F238E27FC236}">
                  <a16:creationId xmlns:a16="http://schemas.microsoft.com/office/drawing/2014/main" id="{D7A44CE3-6B6B-F59B-756C-523E32053B56}"/>
                </a:ext>
              </a:extLst>
            </p:cNvPr>
            <p:cNvSpPr txBox="1">
              <a:spLocks noChangeArrowheads="1"/>
            </p:cNvSpPr>
            <p:nvPr/>
          </p:nvSpPr>
          <p:spPr bwMode="auto">
            <a:xfrm>
              <a:off x="4280" y="2225"/>
              <a:ext cx="916"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600" i="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1600" i="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1600" i="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1600" i="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1600"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9pPr>
            </a:lstStyle>
            <a:p>
              <a:pPr algn="l" eaLnBrk="1" hangingPunct="1"/>
              <a:r>
                <a:rPr kumimoji="1" lang="en-US" altLang="zh-TW" sz="1800" b="1" i="0" dirty="0">
                  <a:solidFill>
                    <a:srgbClr val="FF0000"/>
                  </a:solidFill>
                  <a:ea typeface="PMingLiU" panose="02020500000000000000" pitchFamily="18" charset="-120"/>
                </a:rPr>
                <a:t>not retrieved</a:t>
              </a:r>
            </a:p>
          </p:txBody>
        </p:sp>
        <p:sp>
          <p:nvSpPr>
            <p:cNvPr id="10" name="Text Box 22">
              <a:extLst>
                <a:ext uri="{FF2B5EF4-FFF2-40B4-BE49-F238E27FC236}">
                  <a16:creationId xmlns:a16="http://schemas.microsoft.com/office/drawing/2014/main" id="{7E64394C-8199-D45C-6C43-CB7AA8FF803C}"/>
                </a:ext>
              </a:extLst>
            </p:cNvPr>
            <p:cNvSpPr txBox="1">
              <a:spLocks noChangeArrowheads="1"/>
            </p:cNvSpPr>
            <p:nvPr/>
          </p:nvSpPr>
          <p:spPr bwMode="auto">
            <a:xfrm rot="16200000">
              <a:off x="3020" y="1900"/>
              <a:ext cx="621"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600" i="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1600" i="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1600" i="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1600" i="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1600"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9pPr>
            </a:lstStyle>
            <a:p>
              <a:pPr algn="l" eaLnBrk="1" hangingPunct="1"/>
              <a:r>
                <a:rPr kumimoji="1" lang="en-US" altLang="zh-TW" sz="1800" b="1" i="0" dirty="0">
                  <a:solidFill>
                    <a:srgbClr val="FF0000"/>
                  </a:solidFill>
                  <a:ea typeface="PMingLiU" panose="02020500000000000000" pitchFamily="18" charset="-120"/>
                </a:rPr>
                <a:t>relevant</a:t>
              </a:r>
            </a:p>
          </p:txBody>
        </p:sp>
        <p:sp>
          <p:nvSpPr>
            <p:cNvPr id="11" name="Text Box 23">
              <a:extLst>
                <a:ext uri="{FF2B5EF4-FFF2-40B4-BE49-F238E27FC236}">
                  <a16:creationId xmlns:a16="http://schemas.microsoft.com/office/drawing/2014/main" id="{A82740BB-0C14-247C-88B7-0864F8485F9B}"/>
                </a:ext>
              </a:extLst>
            </p:cNvPr>
            <p:cNvSpPr txBox="1">
              <a:spLocks noChangeArrowheads="1"/>
            </p:cNvSpPr>
            <p:nvPr/>
          </p:nvSpPr>
          <p:spPr bwMode="auto">
            <a:xfrm rot="16200000">
              <a:off x="2968" y="1272"/>
              <a:ext cx="726"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600" i="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1600" i="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1600" i="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1600" i="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1600"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9pPr>
            </a:lstStyle>
            <a:p>
              <a:pPr algn="l" eaLnBrk="1" hangingPunct="1"/>
              <a:r>
                <a:rPr kumimoji="1" lang="en-US" altLang="zh-TW" sz="1800" b="1" i="0" dirty="0">
                  <a:solidFill>
                    <a:srgbClr val="FF0000"/>
                  </a:solidFill>
                  <a:ea typeface="PMingLiU" panose="02020500000000000000" pitchFamily="18" charset="-120"/>
                </a:rPr>
                <a:t>irrelevant</a:t>
              </a:r>
            </a:p>
          </p:txBody>
        </p:sp>
      </p:grpSp>
      <p:sp>
        <p:nvSpPr>
          <p:cNvPr id="20" name="Rectangle 19">
            <a:extLst>
              <a:ext uri="{FF2B5EF4-FFF2-40B4-BE49-F238E27FC236}">
                <a16:creationId xmlns:a16="http://schemas.microsoft.com/office/drawing/2014/main" id="{BE87FD4F-11BA-BB93-44FA-128D8FB4A1EC}"/>
              </a:ext>
            </a:extLst>
          </p:cNvPr>
          <p:cNvSpPr/>
          <p:nvPr/>
        </p:nvSpPr>
        <p:spPr>
          <a:xfrm>
            <a:off x="3733436" y="5255564"/>
            <a:ext cx="6602383" cy="85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Object 2">
            <a:extLst>
              <a:ext uri="{FF2B5EF4-FFF2-40B4-BE49-F238E27FC236}">
                <a16:creationId xmlns:a16="http://schemas.microsoft.com/office/drawing/2014/main" id="{AAEED568-9E2B-9FF3-96D4-E1C75425A33D}"/>
              </a:ext>
            </a:extLst>
          </p:cNvPr>
          <p:cNvGraphicFramePr>
            <a:graphicFrameLocks noChangeAspect="1"/>
          </p:cNvGraphicFramePr>
          <p:nvPr>
            <p:extLst>
              <p:ext uri="{D42A27DB-BD31-4B8C-83A1-F6EECF244321}">
                <p14:modId xmlns:p14="http://schemas.microsoft.com/office/powerpoint/2010/main" val="556279138"/>
              </p:ext>
            </p:extLst>
          </p:nvPr>
        </p:nvGraphicFramePr>
        <p:xfrm>
          <a:off x="3665156" y="5643060"/>
          <a:ext cx="6656387" cy="825500"/>
        </p:xfrm>
        <a:graphic>
          <a:graphicData uri="http://schemas.openxmlformats.org/presentationml/2006/ole">
            <mc:AlternateContent xmlns:mc="http://schemas.openxmlformats.org/markup-compatibility/2006">
              <mc:Choice xmlns:v="urn:schemas-microsoft-com:vml" Requires="v">
                <p:oleObj name="Equation" r:id="rId6" imgW="3340080" imgH="419040" progId="Equation.3">
                  <p:embed/>
                </p:oleObj>
              </mc:Choice>
              <mc:Fallback>
                <p:oleObj name="Equation" r:id="rId6" imgW="3340080" imgH="419040" progId="Equation.3">
                  <p:embed/>
                  <p:pic>
                    <p:nvPicPr>
                      <p:cNvPr id="32" name="Object 2"/>
                      <p:cNvPicPr>
                        <a:picLocks noChangeAspect="1" noChangeArrowheads="1"/>
                      </p:cNvPicPr>
                      <p:nvPr/>
                    </p:nvPicPr>
                    <p:blipFill>
                      <a:blip r:embed="rId7"/>
                      <a:srcRect/>
                      <a:stretch>
                        <a:fillRect/>
                      </a:stretch>
                    </p:blipFill>
                    <p:spPr bwMode="auto">
                      <a:xfrm>
                        <a:off x="3665156" y="5643060"/>
                        <a:ext cx="6656387" cy="825500"/>
                      </a:xfrm>
                      <a:prstGeom prst="rect">
                        <a:avLst/>
                      </a:prstGeom>
                      <a:noFill/>
                      <a:ln>
                        <a:noFill/>
                      </a:ln>
                      <a:effectLst/>
                    </p:spPr>
                  </p:pic>
                </p:oleObj>
              </mc:Fallback>
            </mc:AlternateContent>
          </a:graphicData>
        </a:graphic>
      </p:graphicFrame>
      <p:sp>
        <p:nvSpPr>
          <p:cNvPr id="25" name="Rectangle 6">
            <a:extLst>
              <a:ext uri="{FF2B5EF4-FFF2-40B4-BE49-F238E27FC236}">
                <a16:creationId xmlns:a16="http://schemas.microsoft.com/office/drawing/2014/main" id="{90F8F4BB-4175-98B2-A30B-DE98CE36CD77}"/>
              </a:ext>
            </a:extLst>
          </p:cNvPr>
          <p:cNvSpPr>
            <a:spLocks noChangeArrowheads="1"/>
          </p:cNvSpPr>
          <p:nvPr/>
        </p:nvSpPr>
        <p:spPr bwMode="auto">
          <a:xfrm>
            <a:off x="3504876" y="1910051"/>
            <a:ext cx="3643686" cy="1752600"/>
          </a:xfrm>
          <a:prstGeom prst="rect">
            <a:avLst/>
          </a:prstGeom>
          <a:solidFill>
            <a:srgbClr val="FFFF99"/>
          </a:solidFill>
          <a:ln w="9525">
            <a:solidFill>
              <a:srgbClr val="FFFF99"/>
            </a:solidFill>
            <a:miter lim="800000"/>
            <a:headEnd/>
            <a:tailEnd/>
          </a:ln>
        </p:spPr>
        <p:txBody>
          <a:bodyPr wrap="none" lIns="92075" tIns="46038" rIns="92075" bIns="46038" anchor="ctr"/>
          <a:lstStyle>
            <a:lvl1pPr eaLnBrk="0" hangingPunct="0">
              <a:defRPr sz="1600" i="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1600" i="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1600" i="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1600" i="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1600"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9pPr>
          </a:lstStyle>
          <a:p>
            <a:pPr eaLnBrk="1" hangingPunct="1"/>
            <a:endParaRPr lang="fr-FR" altLang="en-US"/>
          </a:p>
        </p:txBody>
      </p:sp>
      <p:sp>
        <p:nvSpPr>
          <p:cNvPr id="26" name="Oval 7">
            <a:extLst>
              <a:ext uri="{FF2B5EF4-FFF2-40B4-BE49-F238E27FC236}">
                <a16:creationId xmlns:a16="http://schemas.microsoft.com/office/drawing/2014/main" id="{36F6CA9A-77C7-876A-E719-DB211404A7AF}"/>
              </a:ext>
            </a:extLst>
          </p:cNvPr>
          <p:cNvSpPr>
            <a:spLocks noChangeArrowheads="1"/>
          </p:cNvSpPr>
          <p:nvPr/>
        </p:nvSpPr>
        <p:spPr bwMode="auto">
          <a:xfrm>
            <a:off x="4390659" y="2068702"/>
            <a:ext cx="1470899" cy="1524000"/>
          </a:xfrm>
          <a:prstGeom prst="ellipse">
            <a:avLst/>
          </a:prstGeom>
          <a:solidFill>
            <a:srgbClr val="800000"/>
          </a:solidFill>
          <a:ln w="9525">
            <a:solidFill>
              <a:schemeClr val="bg2"/>
            </a:solidFill>
            <a:round/>
            <a:headEnd/>
            <a:tailEnd/>
          </a:ln>
        </p:spPr>
        <p:txBody>
          <a:bodyPr wrap="none" lIns="92075" tIns="46038" rIns="92075" bIns="46038" anchor="ctr"/>
          <a:lstStyle>
            <a:lvl1pPr eaLnBrk="0" hangingPunct="0">
              <a:defRPr sz="1600" i="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1600" i="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1600" i="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1600" i="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1600"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9pPr>
          </a:lstStyle>
          <a:p>
            <a:pPr eaLnBrk="1" hangingPunct="1"/>
            <a:endParaRPr lang="fr-FR" altLang="en-US"/>
          </a:p>
        </p:txBody>
      </p:sp>
      <p:sp>
        <p:nvSpPr>
          <p:cNvPr id="27" name="Oval 8">
            <a:extLst>
              <a:ext uri="{FF2B5EF4-FFF2-40B4-BE49-F238E27FC236}">
                <a16:creationId xmlns:a16="http://schemas.microsoft.com/office/drawing/2014/main" id="{1ED29DAA-6E4B-61BF-23B0-D1194A4B8A17}"/>
              </a:ext>
            </a:extLst>
          </p:cNvPr>
          <p:cNvSpPr>
            <a:spLocks noChangeArrowheads="1"/>
          </p:cNvSpPr>
          <p:nvPr/>
        </p:nvSpPr>
        <p:spPr bwMode="auto">
          <a:xfrm>
            <a:off x="5457459" y="1992502"/>
            <a:ext cx="1488621" cy="1600200"/>
          </a:xfrm>
          <a:prstGeom prst="ellipse">
            <a:avLst/>
          </a:prstGeom>
          <a:solidFill>
            <a:srgbClr val="FF99CC">
              <a:alpha val="50195"/>
            </a:srgbClr>
          </a:solidFill>
          <a:ln w="9525">
            <a:solidFill>
              <a:schemeClr val="bg2"/>
            </a:solidFill>
            <a:round/>
            <a:headEnd/>
            <a:tailEnd/>
          </a:ln>
        </p:spPr>
        <p:txBody>
          <a:bodyPr wrap="none" lIns="92075" tIns="46038" rIns="92075" bIns="46038" anchor="ctr"/>
          <a:lstStyle>
            <a:lvl1pPr eaLnBrk="0" hangingPunct="0">
              <a:defRPr sz="1600" i="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1600" i="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1600" i="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1600" i="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1600"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9pPr>
          </a:lstStyle>
          <a:p>
            <a:pPr eaLnBrk="1" hangingPunct="1"/>
            <a:endParaRPr lang="fr-FR" altLang="en-US"/>
          </a:p>
        </p:txBody>
      </p:sp>
      <p:sp>
        <p:nvSpPr>
          <p:cNvPr id="28" name="Text Box 9">
            <a:extLst>
              <a:ext uri="{FF2B5EF4-FFF2-40B4-BE49-F238E27FC236}">
                <a16:creationId xmlns:a16="http://schemas.microsoft.com/office/drawing/2014/main" id="{8B9C7600-C4B7-06B5-798E-BF7A951CA9DD}"/>
              </a:ext>
            </a:extLst>
          </p:cNvPr>
          <p:cNvSpPr txBox="1">
            <a:spLocks noChangeArrowheads="1"/>
          </p:cNvSpPr>
          <p:nvPr/>
        </p:nvSpPr>
        <p:spPr bwMode="auto">
          <a:xfrm>
            <a:off x="4438438" y="2520863"/>
            <a:ext cx="987502" cy="511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nchor="b">
            <a:spAutoFit/>
          </a:bodyPr>
          <a:lstStyle>
            <a:lvl1pPr eaLnBrk="0" hangingPunct="0">
              <a:defRPr sz="1600" i="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1600" i="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1600" i="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1600" i="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1600"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9pPr>
          </a:lstStyle>
          <a:p>
            <a:pPr eaLnBrk="1" hangingPunct="1">
              <a:lnSpc>
                <a:spcPct val="85000"/>
              </a:lnSpc>
              <a:spcBef>
                <a:spcPct val="50000"/>
              </a:spcBef>
            </a:pPr>
            <a:r>
              <a:rPr lang="en-US" altLang="zh-TW" b="1" i="0" dirty="0">
                <a:solidFill>
                  <a:schemeClr val="bg1"/>
                </a:solidFill>
                <a:ea typeface="DFKai-SB" panose="03000509000000000000" pitchFamily="65" charset="-120"/>
              </a:rPr>
              <a:t>Relevant docs</a:t>
            </a:r>
          </a:p>
        </p:txBody>
      </p:sp>
      <p:sp>
        <p:nvSpPr>
          <p:cNvPr id="29" name="Text Box 11">
            <a:extLst>
              <a:ext uri="{FF2B5EF4-FFF2-40B4-BE49-F238E27FC236}">
                <a16:creationId xmlns:a16="http://schemas.microsoft.com/office/drawing/2014/main" id="{0F83D35D-165D-0F57-98A3-1321547F9510}"/>
              </a:ext>
            </a:extLst>
          </p:cNvPr>
          <p:cNvSpPr txBox="1">
            <a:spLocks noChangeArrowheads="1"/>
          </p:cNvSpPr>
          <p:nvPr/>
        </p:nvSpPr>
        <p:spPr bwMode="auto">
          <a:xfrm>
            <a:off x="5952912" y="2503401"/>
            <a:ext cx="1112373" cy="511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nchor="b">
            <a:spAutoFit/>
          </a:bodyPr>
          <a:lstStyle>
            <a:lvl1pPr eaLnBrk="0" hangingPunct="0">
              <a:defRPr sz="1600" i="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1600" i="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1600" i="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1600" i="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1600"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9pPr>
          </a:lstStyle>
          <a:p>
            <a:pPr eaLnBrk="1" hangingPunct="1">
              <a:lnSpc>
                <a:spcPct val="85000"/>
              </a:lnSpc>
              <a:spcBef>
                <a:spcPct val="50000"/>
              </a:spcBef>
            </a:pPr>
            <a:r>
              <a:rPr lang="en-US" altLang="zh-TW" b="1" i="0" dirty="0">
                <a:solidFill>
                  <a:srgbClr val="000000"/>
                </a:solidFill>
                <a:ea typeface="DFKai-SB" panose="03000509000000000000" pitchFamily="65" charset="-120"/>
              </a:rPr>
              <a:t>Selected docs</a:t>
            </a:r>
          </a:p>
        </p:txBody>
      </p:sp>
      <p:sp>
        <p:nvSpPr>
          <p:cNvPr id="30" name="Text Box 12">
            <a:extLst>
              <a:ext uri="{FF2B5EF4-FFF2-40B4-BE49-F238E27FC236}">
                <a16:creationId xmlns:a16="http://schemas.microsoft.com/office/drawing/2014/main" id="{8C5970B3-E3FC-D46B-A4D4-A747285207B5}"/>
              </a:ext>
            </a:extLst>
          </p:cNvPr>
          <p:cNvSpPr txBox="1">
            <a:spLocks noChangeArrowheads="1"/>
          </p:cNvSpPr>
          <p:nvPr/>
        </p:nvSpPr>
        <p:spPr bwMode="auto">
          <a:xfrm>
            <a:off x="3514315" y="1987195"/>
            <a:ext cx="1135881"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nchor="b">
            <a:spAutoFit/>
          </a:bodyPr>
          <a:lstStyle>
            <a:lvl1pPr eaLnBrk="0" hangingPunct="0">
              <a:defRPr sz="1600" i="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1600" i="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1600" i="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1600" i="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1600"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9pPr>
          </a:lstStyle>
          <a:p>
            <a:pPr algn="l" eaLnBrk="1" hangingPunct="1">
              <a:spcBef>
                <a:spcPct val="50000"/>
              </a:spcBef>
            </a:pPr>
            <a:r>
              <a:rPr lang="en-US" altLang="zh-TW" i="0" dirty="0">
                <a:ea typeface="DFKai-SB" panose="03000509000000000000" pitchFamily="65" charset="-120"/>
              </a:rPr>
              <a:t>Collection</a:t>
            </a:r>
          </a:p>
        </p:txBody>
      </p:sp>
    </p:spTree>
    <p:extLst>
      <p:ext uri="{BB962C8B-B14F-4D97-AF65-F5344CB8AC3E}">
        <p14:creationId xmlns:p14="http://schemas.microsoft.com/office/powerpoint/2010/main" val="15397352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1+#ppt_w/2"/>
                                          </p:val>
                                        </p:tav>
                                        <p:tav tm="100000">
                                          <p:val>
                                            <p:strVal val="#ppt_x"/>
                                          </p:val>
                                        </p:tav>
                                      </p:tavLst>
                                    </p:anim>
                                    <p:anim calcmode="lin" valueType="num">
                                      <p:cBhvr additive="base">
                                        <p:cTn id="14"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AB65AC4-7898-7B5F-0867-B0C0D08FE84D}"/>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F47242C0-B1E5-6214-EC13-C56DB14D9ED8}"/>
              </a:ext>
            </a:extLst>
          </p:cNvPr>
          <p:cNvPicPr>
            <a:picLocks noChangeAspect="1"/>
          </p:cNvPicPr>
          <p:nvPr/>
        </p:nvPicPr>
        <p:blipFill>
          <a:blip r:embed="rId3"/>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ABAF63A0-C6E5-52E9-74ED-8E3CC4C5F556}"/>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4. Evaluation des IR Systems</a:t>
            </a:r>
          </a:p>
        </p:txBody>
      </p:sp>
      <p:sp>
        <p:nvSpPr>
          <p:cNvPr id="13" name="ZoneTexte 12">
            <a:extLst>
              <a:ext uri="{FF2B5EF4-FFF2-40B4-BE49-F238E27FC236}">
                <a16:creationId xmlns:a16="http://schemas.microsoft.com/office/drawing/2014/main" id="{7E9706B9-EFA5-8C34-B73C-B91CC1AAB114}"/>
              </a:ext>
            </a:extLst>
          </p:cNvPr>
          <p:cNvSpPr txBox="1"/>
          <p:nvPr/>
        </p:nvSpPr>
        <p:spPr>
          <a:xfrm>
            <a:off x="3282845" y="1027176"/>
            <a:ext cx="5817849" cy="523220"/>
          </a:xfrm>
          <a:prstGeom prst="rect">
            <a:avLst/>
          </a:prstGeom>
          <a:noFill/>
        </p:spPr>
        <p:txBody>
          <a:bodyPr wrap="square" rtlCol="0">
            <a:spAutoFit/>
          </a:bodyPr>
          <a:lstStyle/>
          <a:p>
            <a:r>
              <a:rPr lang="fr-FR" sz="2800" b="1" dirty="0"/>
              <a:t>Métriques d’évaluation</a:t>
            </a:r>
            <a:endParaRPr lang="en-US" sz="2800" b="1" dirty="0"/>
          </a:p>
        </p:txBody>
      </p:sp>
      <p:sp>
        <p:nvSpPr>
          <p:cNvPr id="28" name="Text Box 9">
            <a:extLst>
              <a:ext uri="{FF2B5EF4-FFF2-40B4-BE49-F238E27FC236}">
                <a16:creationId xmlns:a16="http://schemas.microsoft.com/office/drawing/2014/main" id="{BA55BD61-C480-9134-272A-2A46D67E5544}"/>
              </a:ext>
            </a:extLst>
          </p:cNvPr>
          <p:cNvSpPr txBox="1">
            <a:spLocks noChangeArrowheads="1"/>
          </p:cNvSpPr>
          <p:nvPr/>
        </p:nvSpPr>
        <p:spPr bwMode="auto">
          <a:xfrm>
            <a:off x="4438438" y="2520863"/>
            <a:ext cx="987502" cy="511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nchor="b">
            <a:spAutoFit/>
          </a:bodyPr>
          <a:lstStyle>
            <a:lvl1pPr eaLnBrk="0" hangingPunct="0">
              <a:defRPr sz="1600" i="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1600" i="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1600" i="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1600" i="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1600"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9pPr>
          </a:lstStyle>
          <a:p>
            <a:pPr eaLnBrk="1" hangingPunct="1">
              <a:lnSpc>
                <a:spcPct val="85000"/>
              </a:lnSpc>
              <a:spcBef>
                <a:spcPct val="50000"/>
              </a:spcBef>
            </a:pPr>
            <a:r>
              <a:rPr lang="en-US" altLang="zh-TW" b="1" i="0" dirty="0">
                <a:solidFill>
                  <a:schemeClr val="bg1"/>
                </a:solidFill>
                <a:ea typeface="DFKai-SB" panose="03000509000000000000" pitchFamily="65" charset="-120"/>
              </a:rPr>
              <a:t>Relevant docs</a:t>
            </a:r>
          </a:p>
        </p:txBody>
      </p:sp>
      <p:sp>
        <p:nvSpPr>
          <p:cNvPr id="12" name="Rectangle 11">
            <a:extLst>
              <a:ext uri="{FF2B5EF4-FFF2-40B4-BE49-F238E27FC236}">
                <a16:creationId xmlns:a16="http://schemas.microsoft.com/office/drawing/2014/main" id="{8B6A00B8-5736-55F0-BAE8-1F779A4344AE}"/>
              </a:ext>
            </a:extLst>
          </p:cNvPr>
          <p:cNvSpPr/>
          <p:nvPr/>
        </p:nvSpPr>
        <p:spPr>
          <a:xfrm>
            <a:off x="8405761" y="6294348"/>
            <a:ext cx="2258567" cy="276999"/>
          </a:xfrm>
          <a:prstGeom prst="rect">
            <a:avLst/>
          </a:prstGeom>
          <a:solidFill>
            <a:srgbClr val="FFFF00">
              <a:alpha val="50000"/>
            </a:srgbClr>
          </a:solidFill>
        </p:spPr>
        <p:txBody>
          <a:bodyPr wrap="none">
            <a:spAutoFit/>
          </a:bodyPr>
          <a:lstStyle/>
          <a:p>
            <a:r>
              <a:rPr lang="en-US" sz="1200" b="1" dirty="0">
                <a:solidFill>
                  <a:srgbClr val="FF0000"/>
                </a:solidFill>
              </a:rPr>
              <a:t>From : IR course, Pr. </a:t>
            </a:r>
            <a:r>
              <a:rPr lang="en-US" sz="1200" b="1" dirty="0" err="1">
                <a:solidFill>
                  <a:srgbClr val="FF0000"/>
                </a:solidFill>
              </a:rPr>
              <a:t>Boughanem</a:t>
            </a:r>
            <a:endParaRPr lang="en-US" sz="1200" b="1" dirty="0">
              <a:solidFill>
                <a:srgbClr val="FF0000"/>
              </a:solidFill>
            </a:endParaRPr>
          </a:p>
        </p:txBody>
      </p:sp>
      <p:graphicFrame>
        <p:nvGraphicFramePr>
          <p:cNvPr id="18" name="Table 2">
            <a:extLst>
              <a:ext uri="{FF2B5EF4-FFF2-40B4-BE49-F238E27FC236}">
                <a16:creationId xmlns:a16="http://schemas.microsoft.com/office/drawing/2014/main" id="{8D5A4D57-D0C8-55B2-5949-F6F28313B34C}"/>
              </a:ext>
            </a:extLst>
          </p:cNvPr>
          <p:cNvGraphicFramePr>
            <a:graphicFrameLocks noGrp="1"/>
          </p:cNvGraphicFramePr>
          <p:nvPr>
            <p:extLst>
              <p:ext uri="{D42A27DB-BD31-4B8C-83A1-F6EECF244321}">
                <p14:modId xmlns:p14="http://schemas.microsoft.com/office/powerpoint/2010/main" val="3107816440"/>
              </p:ext>
            </p:extLst>
          </p:nvPr>
        </p:nvGraphicFramePr>
        <p:xfrm>
          <a:off x="747298" y="2910600"/>
          <a:ext cx="2063832" cy="4022729"/>
        </p:xfrm>
        <a:graphic>
          <a:graphicData uri="http://schemas.openxmlformats.org/drawingml/2006/table">
            <a:tbl>
              <a:tblPr/>
              <a:tblGrid>
                <a:gridCol w="547250">
                  <a:extLst>
                    <a:ext uri="{9D8B030D-6E8A-4147-A177-3AD203B41FA5}">
                      <a16:colId xmlns:a16="http://schemas.microsoft.com/office/drawing/2014/main" val="2821179460"/>
                    </a:ext>
                  </a:extLst>
                </a:gridCol>
                <a:gridCol w="654954">
                  <a:extLst>
                    <a:ext uri="{9D8B030D-6E8A-4147-A177-3AD203B41FA5}">
                      <a16:colId xmlns:a16="http://schemas.microsoft.com/office/drawing/2014/main" val="2701423425"/>
                    </a:ext>
                  </a:extLst>
                </a:gridCol>
                <a:gridCol w="861628">
                  <a:extLst>
                    <a:ext uri="{9D8B030D-6E8A-4147-A177-3AD203B41FA5}">
                      <a16:colId xmlns:a16="http://schemas.microsoft.com/office/drawing/2014/main" val="2465790929"/>
                    </a:ext>
                  </a:extLst>
                </a:gridCol>
              </a:tblGrid>
              <a:tr h="218626">
                <a:tc>
                  <a:txBody>
                    <a:bodyPr/>
                    <a:lstStyle/>
                    <a:p>
                      <a:pPr algn="ctr" fontAlgn="b"/>
                      <a:r>
                        <a:rPr lang="en-US" sz="1300" b="1" i="0" u="none" strike="noStrike">
                          <a:effectLst/>
                          <a:latin typeface="Arial" panose="020B0604020202020204" pitchFamily="34" charset="0"/>
                        </a:rPr>
                        <a:t>rank</a:t>
                      </a:r>
                    </a:p>
                  </a:txBody>
                  <a:tcPr marL="8745" marR="8745" marT="8745"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300" b="1" i="0" u="none" strike="noStrike">
                          <a:effectLst/>
                          <a:latin typeface="Arial" panose="020B0604020202020204" pitchFamily="34" charset="0"/>
                        </a:rPr>
                        <a:t>doc #</a:t>
                      </a:r>
                    </a:p>
                  </a:txBody>
                  <a:tcPr marL="8745" marR="8745" marT="8745"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300" b="1" i="0" u="none" strike="noStrike" dirty="0">
                          <a:effectLst/>
                          <a:latin typeface="Arial" panose="020B0604020202020204" pitchFamily="34" charset="0"/>
                        </a:rPr>
                        <a:t>relevant</a:t>
                      </a:r>
                    </a:p>
                  </a:txBody>
                  <a:tcPr marL="8745" marR="8745" marT="8745"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5742689"/>
                  </a:ext>
                </a:extLst>
              </a:tr>
              <a:tr h="271097">
                <a:tc>
                  <a:txBody>
                    <a:bodyPr/>
                    <a:lstStyle/>
                    <a:p>
                      <a:pPr algn="ctr" fontAlgn="b"/>
                      <a:r>
                        <a:rPr lang="en-US" sz="1700" b="0" i="0" u="none" strike="noStrike">
                          <a:effectLst/>
                          <a:latin typeface="Arial" panose="020B0604020202020204" pitchFamily="34" charset="0"/>
                        </a:rPr>
                        <a:t>1</a:t>
                      </a:r>
                    </a:p>
                  </a:txBody>
                  <a:tcPr marL="8745" marR="8745" marT="874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700" b="0" i="0" u="none" strike="noStrike" dirty="0">
                          <a:effectLst/>
                          <a:latin typeface="Arial" panose="020B0604020202020204" pitchFamily="34" charset="0"/>
                        </a:rPr>
                        <a:t>588</a:t>
                      </a:r>
                    </a:p>
                  </a:txBody>
                  <a:tcPr marL="8745" marR="8745" marT="874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700" b="1" i="0" u="none" strike="noStrike" dirty="0">
                          <a:solidFill>
                            <a:srgbClr val="00B050"/>
                          </a:solidFill>
                          <a:effectLst/>
                          <a:latin typeface="Arial" panose="020B0604020202020204" pitchFamily="34" charset="0"/>
                        </a:rPr>
                        <a:t>Yes</a:t>
                      </a:r>
                    </a:p>
                  </a:txBody>
                  <a:tcPr marL="8745" marR="8745" marT="8745"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618960676"/>
                  </a:ext>
                </a:extLst>
              </a:tr>
              <a:tr h="271097">
                <a:tc>
                  <a:txBody>
                    <a:bodyPr/>
                    <a:lstStyle/>
                    <a:p>
                      <a:pPr algn="ctr" fontAlgn="b"/>
                      <a:r>
                        <a:rPr lang="en-US" sz="1700" b="0" i="0" u="none" strike="noStrike">
                          <a:effectLst/>
                          <a:latin typeface="Arial" panose="020B0604020202020204" pitchFamily="34" charset="0"/>
                        </a:rPr>
                        <a:t>2</a:t>
                      </a:r>
                    </a:p>
                  </a:txBody>
                  <a:tcPr marL="8745" marR="8745" marT="8745" marB="0" anchor="b">
                    <a:lnL>
                      <a:noFill/>
                    </a:lnL>
                    <a:lnR>
                      <a:noFill/>
                    </a:lnR>
                    <a:lnT>
                      <a:noFill/>
                    </a:lnT>
                    <a:lnB>
                      <a:noFill/>
                    </a:lnB>
                  </a:tcPr>
                </a:tc>
                <a:tc>
                  <a:txBody>
                    <a:bodyPr/>
                    <a:lstStyle/>
                    <a:p>
                      <a:pPr algn="ctr" fontAlgn="b"/>
                      <a:r>
                        <a:rPr lang="en-US" sz="1700" b="0" i="0" u="none" strike="noStrike">
                          <a:effectLst/>
                          <a:latin typeface="Arial" panose="020B0604020202020204" pitchFamily="34" charset="0"/>
                        </a:rPr>
                        <a:t>589</a:t>
                      </a:r>
                    </a:p>
                  </a:txBody>
                  <a:tcPr marL="8745" marR="8745" marT="8745" marB="0" anchor="b">
                    <a:lnL>
                      <a:noFill/>
                    </a:lnL>
                    <a:lnR>
                      <a:noFill/>
                    </a:lnR>
                    <a:lnT>
                      <a:noFill/>
                    </a:lnT>
                    <a:lnB>
                      <a:noFill/>
                    </a:lnB>
                  </a:tcPr>
                </a:tc>
                <a:tc>
                  <a:txBody>
                    <a:bodyPr/>
                    <a:lstStyle/>
                    <a:p>
                      <a:pPr algn="ctr" fontAlgn="b"/>
                      <a:r>
                        <a:rPr lang="en-US" sz="1700" b="1" i="0" u="none" strike="noStrike" kern="1200" dirty="0">
                          <a:solidFill>
                            <a:srgbClr val="00B050"/>
                          </a:solidFill>
                          <a:effectLst/>
                          <a:latin typeface="Arial" panose="020B0604020202020204" pitchFamily="34" charset="0"/>
                          <a:ea typeface="+mn-ea"/>
                          <a:cs typeface="+mn-cs"/>
                        </a:rPr>
                        <a:t>Yes</a:t>
                      </a:r>
                    </a:p>
                  </a:txBody>
                  <a:tcPr marL="8745" marR="8745" marT="8745" marB="0" anchor="b">
                    <a:lnL>
                      <a:noFill/>
                    </a:lnL>
                    <a:lnR>
                      <a:noFill/>
                    </a:lnR>
                    <a:lnT>
                      <a:noFill/>
                    </a:lnT>
                    <a:lnB>
                      <a:noFill/>
                    </a:lnB>
                  </a:tcPr>
                </a:tc>
                <a:extLst>
                  <a:ext uri="{0D108BD9-81ED-4DB2-BD59-A6C34878D82A}">
                    <a16:rowId xmlns:a16="http://schemas.microsoft.com/office/drawing/2014/main" val="3863144658"/>
                  </a:ext>
                </a:extLst>
              </a:tr>
              <a:tr h="271097">
                <a:tc>
                  <a:txBody>
                    <a:bodyPr/>
                    <a:lstStyle/>
                    <a:p>
                      <a:pPr algn="ctr" fontAlgn="b"/>
                      <a:r>
                        <a:rPr lang="en-US" sz="1700" b="0" i="0" u="none" strike="noStrike">
                          <a:effectLst/>
                          <a:latin typeface="Arial" panose="020B0604020202020204" pitchFamily="34" charset="0"/>
                        </a:rPr>
                        <a:t>3</a:t>
                      </a:r>
                    </a:p>
                  </a:txBody>
                  <a:tcPr marL="8745" marR="8745" marT="8745" marB="0" anchor="b">
                    <a:lnL>
                      <a:noFill/>
                    </a:lnL>
                    <a:lnR>
                      <a:noFill/>
                    </a:lnR>
                    <a:lnT>
                      <a:noFill/>
                    </a:lnT>
                    <a:lnB>
                      <a:noFill/>
                    </a:lnB>
                  </a:tcPr>
                </a:tc>
                <a:tc>
                  <a:txBody>
                    <a:bodyPr/>
                    <a:lstStyle/>
                    <a:p>
                      <a:pPr algn="ctr" fontAlgn="b"/>
                      <a:r>
                        <a:rPr lang="en-US" sz="1700" b="0" i="0" u="none" strike="noStrike">
                          <a:effectLst/>
                          <a:latin typeface="Arial" panose="020B0604020202020204" pitchFamily="34" charset="0"/>
                        </a:rPr>
                        <a:t>576</a:t>
                      </a:r>
                    </a:p>
                  </a:txBody>
                  <a:tcPr marL="8745" marR="8745" marT="8745" marB="0" anchor="b">
                    <a:lnL>
                      <a:noFill/>
                    </a:lnL>
                    <a:lnR>
                      <a:noFill/>
                    </a:lnR>
                    <a:lnT>
                      <a:noFill/>
                    </a:lnT>
                    <a:lnB>
                      <a:noFill/>
                    </a:lnB>
                  </a:tcPr>
                </a:tc>
                <a:tc>
                  <a:txBody>
                    <a:bodyPr/>
                    <a:lstStyle/>
                    <a:p>
                      <a:pPr algn="ctr" fontAlgn="b"/>
                      <a:endParaRPr lang="en-US" sz="1700" b="0" i="0" u="none" strike="noStrike">
                        <a:effectLst/>
                        <a:latin typeface="Arial" panose="020B0604020202020204" pitchFamily="34" charset="0"/>
                      </a:endParaRPr>
                    </a:p>
                  </a:txBody>
                  <a:tcPr marL="8745" marR="8745" marT="8745" marB="0" anchor="b">
                    <a:lnL>
                      <a:noFill/>
                    </a:lnL>
                    <a:lnR>
                      <a:noFill/>
                    </a:lnR>
                    <a:lnT>
                      <a:noFill/>
                    </a:lnT>
                    <a:lnB>
                      <a:noFill/>
                    </a:lnB>
                  </a:tcPr>
                </a:tc>
                <a:extLst>
                  <a:ext uri="{0D108BD9-81ED-4DB2-BD59-A6C34878D82A}">
                    <a16:rowId xmlns:a16="http://schemas.microsoft.com/office/drawing/2014/main" val="1724861729"/>
                  </a:ext>
                </a:extLst>
              </a:tr>
              <a:tr h="271097">
                <a:tc>
                  <a:txBody>
                    <a:bodyPr/>
                    <a:lstStyle/>
                    <a:p>
                      <a:pPr algn="ctr" fontAlgn="b"/>
                      <a:r>
                        <a:rPr lang="en-US" sz="1700" b="0" i="0" u="none" strike="noStrike">
                          <a:effectLst/>
                          <a:latin typeface="Arial" panose="020B0604020202020204" pitchFamily="34" charset="0"/>
                        </a:rPr>
                        <a:t>4</a:t>
                      </a:r>
                    </a:p>
                  </a:txBody>
                  <a:tcPr marL="8745" marR="8745" marT="8745" marB="0" anchor="b">
                    <a:lnL>
                      <a:noFill/>
                    </a:lnL>
                    <a:lnR>
                      <a:noFill/>
                    </a:lnR>
                    <a:lnT>
                      <a:noFill/>
                    </a:lnT>
                    <a:lnB>
                      <a:noFill/>
                    </a:lnB>
                  </a:tcPr>
                </a:tc>
                <a:tc>
                  <a:txBody>
                    <a:bodyPr/>
                    <a:lstStyle/>
                    <a:p>
                      <a:pPr algn="ctr" fontAlgn="b"/>
                      <a:r>
                        <a:rPr lang="en-US" sz="1700" b="0" i="0" u="none" strike="noStrike">
                          <a:effectLst/>
                          <a:latin typeface="Arial" panose="020B0604020202020204" pitchFamily="34" charset="0"/>
                        </a:rPr>
                        <a:t>590</a:t>
                      </a:r>
                    </a:p>
                  </a:txBody>
                  <a:tcPr marL="8745" marR="8745" marT="8745" marB="0" anchor="b">
                    <a:lnL>
                      <a:noFill/>
                    </a:lnL>
                    <a:lnR>
                      <a:noFill/>
                    </a:lnR>
                    <a:lnT>
                      <a:noFill/>
                    </a:lnT>
                    <a:lnB>
                      <a:noFill/>
                    </a:lnB>
                  </a:tcPr>
                </a:tc>
                <a:tc>
                  <a:txBody>
                    <a:bodyPr/>
                    <a:lstStyle/>
                    <a:p>
                      <a:pPr algn="ctr" fontAlgn="b"/>
                      <a:r>
                        <a:rPr lang="en-US" sz="1700" b="1" i="0" u="none" strike="noStrike" kern="1200" dirty="0">
                          <a:solidFill>
                            <a:srgbClr val="00B050"/>
                          </a:solidFill>
                          <a:effectLst/>
                          <a:latin typeface="Arial" panose="020B0604020202020204" pitchFamily="34" charset="0"/>
                          <a:ea typeface="+mn-ea"/>
                          <a:cs typeface="+mn-cs"/>
                        </a:rPr>
                        <a:t>Yes</a:t>
                      </a:r>
                    </a:p>
                  </a:txBody>
                  <a:tcPr marL="8745" marR="8745" marT="8745" marB="0" anchor="b">
                    <a:lnL>
                      <a:noFill/>
                    </a:lnL>
                    <a:lnR>
                      <a:noFill/>
                    </a:lnR>
                    <a:lnT>
                      <a:noFill/>
                    </a:lnT>
                    <a:lnB>
                      <a:noFill/>
                    </a:lnB>
                  </a:tcPr>
                </a:tc>
                <a:extLst>
                  <a:ext uri="{0D108BD9-81ED-4DB2-BD59-A6C34878D82A}">
                    <a16:rowId xmlns:a16="http://schemas.microsoft.com/office/drawing/2014/main" val="1095624778"/>
                  </a:ext>
                </a:extLst>
              </a:tr>
              <a:tr h="271097">
                <a:tc>
                  <a:txBody>
                    <a:bodyPr/>
                    <a:lstStyle/>
                    <a:p>
                      <a:pPr algn="ctr" fontAlgn="b"/>
                      <a:r>
                        <a:rPr lang="en-US" sz="1700" b="0" i="0" u="none" strike="noStrike">
                          <a:effectLst/>
                          <a:latin typeface="Arial" panose="020B0604020202020204" pitchFamily="34" charset="0"/>
                        </a:rPr>
                        <a:t>5</a:t>
                      </a:r>
                    </a:p>
                  </a:txBody>
                  <a:tcPr marL="8745" marR="8745" marT="8745" marB="0" anchor="b">
                    <a:lnL>
                      <a:noFill/>
                    </a:lnL>
                    <a:lnR>
                      <a:noFill/>
                    </a:lnR>
                    <a:lnT>
                      <a:noFill/>
                    </a:lnT>
                    <a:lnB>
                      <a:noFill/>
                    </a:lnB>
                  </a:tcPr>
                </a:tc>
                <a:tc>
                  <a:txBody>
                    <a:bodyPr/>
                    <a:lstStyle/>
                    <a:p>
                      <a:pPr algn="ctr" fontAlgn="b"/>
                      <a:r>
                        <a:rPr lang="en-US" sz="1700" b="0" i="0" u="none" strike="noStrike">
                          <a:effectLst/>
                          <a:latin typeface="Arial" panose="020B0604020202020204" pitchFamily="34" charset="0"/>
                        </a:rPr>
                        <a:t>986</a:t>
                      </a:r>
                    </a:p>
                  </a:txBody>
                  <a:tcPr marL="8745" marR="8745" marT="8745" marB="0" anchor="b">
                    <a:lnL>
                      <a:noFill/>
                    </a:lnL>
                    <a:lnR>
                      <a:noFill/>
                    </a:lnR>
                    <a:lnT>
                      <a:noFill/>
                    </a:lnT>
                    <a:lnB>
                      <a:noFill/>
                    </a:lnB>
                  </a:tcPr>
                </a:tc>
                <a:tc>
                  <a:txBody>
                    <a:bodyPr/>
                    <a:lstStyle/>
                    <a:p>
                      <a:pPr algn="ctr" fontAlgn="b"/>
                      <a:endParaRPr lang="en-US" sz="1700" b="0" i="0" u="none" strike="noStrike">
                        <a:effectLst/>
                        <a:latin typeface="Arial" panose="020B0604020202020204" pitchFamily="34" charset="0"/>
                      </a:endParaRPr>
                    </a:p>
                  </a:txBody>
                  <a:tcPr marL="8745" marR="8745" marT="8745" marB="0" anchor="b">
                    <a:lnL>
                      <a:noFill/>
                    </a:lnL>
                    <a:lnR>
                      <a:noFill/>
                    </a:lnR>
                    <a:lnT>
                      <a:noFill/>
                    </a:lnT>
                    <a:lnB>
                      <a:noFill/>
                    </a:lnB>
                  </a:tcPr>
                </a:tc>
                <a:extLst>
                  <a:ext uri="{0D108BD9-81ED-4DB2-BD59-A6C34878D82A}">
                    <a16:rowId xmlns:a16="http://schemas.microsoft.com/office/drawing/2014/main" val="1194001373"/>
                  </a:ext>
                </a:extLst>
              </a:tr>
              <a:tr h="271097">
                <a:tc>
                  <a:txBody>
                    <a:bodyPr/>
                    <a:lstStyle/>
                    <a:p>
                      <a:pPr algn="ctr" fontAlgn="b"/>
                      <a:r>
                        <a:rPr lang="en-US" sz="1700" b="0" i="0" u="none" strike="noStrike">
                          <a:effectLst/>
                          <a:latin typeface="Arial" panose="020B0604020202020204" pitchFamily="34" charset="0"/>
                        </a:rPr>
                        <a:t>6</a:t>
                      </a:r>
                    </a:p>
                  </a:txBody>
                  <a:tcPr marL="8745" marR="8745" marT="8745" marB="0" anchor="b">
                    <a:lnL>
                      <a:noFill/>
                    </a:lnL>
                    <a:lnR>
                      <a:noFill/>
                    </a:lnR>
                    <a:lnT>
                      <a:noFill/>
                    </a:lnT>
                    <a:lnB>
                      <a:noFill/>
                    </a:lnB>
                  </a:tcPr>
                </a:tc>
                <a:tc>
                  <a:txBody>
                    <a:bodyPr/>
                    <a:lstStyle/>
                    <a:p>
                      <a:pPr algn="ctr" fontAlgn="b"/>
                      <a:r>
                        <a:rPr lang="en-US" sz="1700" b="0" i="0" u="none" strike="noStrike">
                          <a:effectLst/>
                          <a:latin typeface="Arial" panose="020B0604020202020204" pitchFamily="34" charset="0"/>
                        </a:rPr>
                        <a:t>592</a:t>
                      </a:r>
                    </a:p>
                  </a:txBody>
                  <a:tcPr marL="8745" marR="8745" marT="8745" marB="0" anchor="b">
                    <a:lnL>
                      <a:noFill/>
                    </a:lnL>
                    <a:lnR>
                      <a:noFill/>
                    </a:lnR>
                    <a:lnT>
                      <a:noFill/>
                    </a:lnT>
                    <a:lnB>
                      <a:noFill/>
                    </a:lnB>
                  </a:tcPr>
                </a:tc>
                <a:tc>
                  <a:txBody>
                    <a:bodyPr/>
                    <a:lstStyle/>
                    <a:p>
                      <a:pPr algn="ctr" fontAlgn="b"/>
                      <a:r>
                        <a:rPr lang="en-US" sz="1700" b="1" i="0" u="none" strike="noStrike" kern="1200" dirty="0">
                          <a:solidFill>
                            <a:srgbClr val="00B050"/>
                          </a:solidFill>
                          <a:effectLst/>
                          <a:latin typeface="Arial" panose="020B0604020202020204" pitchFamily="34" charset="0"/>
                          <a:ea typeface="+mn-ea"/>
                          <a:cs typeface="+mn-cs"/>
                        </a:rPr>
                        <a:t>Yes</a:t>
                      </a:r>
                    </a:p>
                  </a:txBody>
                  <a:tcPr marL="8745" marR="8745" marT="8745" marB="0" anchor="b">
                    <a:lnL>
                      <a:noFill/>
                    </a:lnL>
                    <a:lnR>
                      <a:noFill/>
                    </a:lnR>
                    <a:lnT>
                      <a:noFill/>
                    </a:lnT>
                    <a:lnB>
                      <a:noFill/>
                    </a:lnB>
                  </a:tcPr>
                </a:tc>
                <a:extLst>
                  <a:ext uri="{0D108BD9-81ED-4DB2-BD59-A6C34878D82A}">
                    <a16:rowId xmlns:a16="http://schemas.microsoft.com/office/drawing/2014/main" val="1209920563"/>
                  </a:ext>
                </a:extLst>
              </a:tr>
              <a:tr h="271097">
                <a:tc>
                  <a:txBody>
                    <a:bodyPr/>
                    <a:lstStyle/>
                    <a:p>
                      <a:pPr algn="ctr" fontAlgn="b"/>
                      <a:r>
                        <a:rPr lang="en-US" sz="1700" b="0" i="0" u="none" strike="noStrike">
                          <a:effectLst/>
                          <a:latin typeface="Arial" panose="020B0604020202020204" pitchFamily="34" charset="0"/>
                        </a:rPr>
                        <a:t>7</a:t>
                      </a:r>
                    </a:p>
                  </a:txBody>
                  <a:tcPr marL="8745" marR="8745" marT="8745" marB="0" anchor="b">
                    <a:lnL>
                      <a:noFill/>
                    </a:lnL>
                    <a:lnR>
                      <a:noFill/>
                    </a:lnR>
                    <a:lnT>
                      <a:noFill/>
                    </a:lnT>
                    <a:lnB>
                      <a:noFill/>
                    </a:lnB>
                  </a:tcPr>
                </a:tc>
                <a:tc>
                  <a:txBody>
                    <a:bodyPr/>
                    <a:lstStyle/>
                    <a:p>
                      <a:pPr algn="ctr" fontAlgn="b"/>
                      <a:r>
                        <a:rPr lang="en-US" sz="1700" b="0" i="0" u="none" strike="noStrike">
                          <a:effectLst/>
                          <a:latin typeface="Arial" panose="020B0604020202020204" pitchFamily="34" charset="0"/>
                        </a:rPr>
                        <a:t>984</a:t>
                      </a:r>
                    </a:p>
                  </a:txBody>
                  <a:tcPr marL="8745" marR="8745" marT="8745" marB="0" anchor="b">
                    <a:lnL>
                      <a:noFill/>
                    </a:lnL>
                    <a:lnR>
                      <a:noFill/>
                    </a:lnR>
                    <a:lnT>
                      <a:noFill/>
                    </a:lnT>
                    <a:lnB>
                      <a:noFill/>
                    </a:lnB>
                  </a:tcPr>
                </a:tc>
                <a:tc>
                  <a:txBody>
                    <a:bodyPr/>
                    <a:lstStyle/>
                    <a:p>
                      <a:pPr algn="ctr" fontAlgn="b"/>
                      <a:endParaRPr lang="en-US" sz="1700" b="0" i="0" u="none" strike="noStrike">
                        <a:effectLst/>
                        <a:latin typeface="Arial" panose="020B0604020202020204" pitchFamily="34" charset="0"/>
                      </a:endParaRPr>
                    </a:p>
                  </a:txBody>
                  <a:tcPr marL="8745" marR="8745" marT="8745" marB="0" anchor="b">
                    <a:lnL>
                      <a:noFill/>
                    </a:lnL>
                    <a:lnR>
                      <a:noFill/>
                    </a:lnR>
                    <a:lnT>
                      <a:noFill/>
                    </a:lnT>
                    <a:lnB>
                      <a:noFill/>
                    </a:lnB>
                  </a:tcPr>
                </a:tc>
                <a:extLst>
                  <a:ext uri="{0D108BD9-81ED-4DB2-BD59-A6C34878D82A}">
                    <a16:rowId xmlns:a16="http://schemas.microsoft.com/office/drawing/2014/main" val="50098329"/>
                  </a:ext>
                </a:extLst>
              </a:tr>
              <a:tr h="271097">
                <a:tc>
                  <a:txBody>
                    <a:bodyPr/>
                    <a:lstStyle/>
                    <a:p>
                      <a:pPr algn="ctr" fontAlgn="b"/>
                      <a:r>
                        <a:rPr lang="en-US" sz="1700" b="0" i="0" u="none" strike="noStrike">
                          <a:effectLst/>
                          <a:latin typeface="Arial" panose="020B0604020202020204" pitchFamily="34" charset="0"/>
                        </a:rPr>
                        <a:t>8</a:t>
                      </a:r>
                    </a:p>
                  </a:txBody>
                  <a:tcPr marL="8745" marR="8745" marT="8745" marB="0" anchor="b">
                    <a:lnL>
                      <a:noFill/>
                    </a:lnL>
                    <a:lnR>
                      <a:noFill/>
                    </a:lnR>
                    <a:lnT>
                      <a:noFill/>
                    </a:lnT>
                    <a:lnB>
                      <a:noFill/>
                    </a:lnB>
                  </a:tcPr>
                </a:tc>
                <a:tc>
                  <a:txBody>
                    <a:bodyPr/>
                    <a:lstStyle/>
                    <a:p>
                      <a:pPr algn="ctr" fontAlgn="b"/>
                      <a:r>
                        <a:rPr lang="en-US" sz="1700" b="0" i="0" u="none" strike="noStrike">
                          <a:effectLst/>
                          <a:latin typeface="Arial" panose="020B0604020202020204" pitchFamily="34" charset="0"/>
                        </a:rPr>
                        <a:t>988</a:t>
                      </a:r>
                    </a:p>
                  </a:txBody>
                  <a:tcPr marL="8745" marR="8745" marT="8745" marB="0" anchor="b">
                    <a:lnL>
                      <a:noFill/>
                    </a:lnL>
                    <a:lnR>
                      <a:noFill/>
                    </a:lnR>
                    <a:lnT>
                      <a:noFill/>
                    </a:lnT>
                    <a:lnB>
                      <a:noFill/>
                    </a:lnB>
                  </a:tcPr>
                </a:tc>
                <a:tc>
                  <a:txBody>
                    <a:bodyPr/>
                    <a:lstStyle/>
                    <a:p>
                      <a:pPr algn="ctr" fontAlgn="b"/>
                      <a:endParaRPr lang="en-US" sz="1700" b="0" i="0" u="none" strike="noStrike" dirty="0">
                        <a:effectLst/>
                        <a:latin typeface="Arial" panose="020B0604020202020204" pitchFamily="34" charset="0"/>
                      </a:endParaRPr>
                    </a:p>
                  </a:txBody>
                  <a:tcPr marL="8745" marR="8745" marT="8745" marB="0" anchor="b">
                    <a:lnL>
                      <a:noFill/>
                    </a:lnL>
                    <a:lnR>
                      <a:noFill/>
                    </a:lnR>
                    <a:lnT>
                      <a:noFill/>
                    </a:lnT>
                    <a:lnB>
                      <a:noFill/>
                    </a:lnB>
                  </a:tcPr>
                </a:tc>
                <a:extLst>
                  <a:ext uri="{0D108BD9-81ED-4DB2-BD59-A6C34878D82A}">
                    <a16:rowId xmlns:a16="http://schemas.microsoft.com/office/drawing/2014/main" val="3580371358"/>
                  </a:ext>
                </a:extLst>
              </a:tr>
              <a:tr h="271097">
                <a:tc>
                  <a:txBody>
                    <a:bodyPr/>
                    <a:lstStyle/>
                    <a:p>
                      <a:pPr algn="ctr" fontAlgn="b"/>
                      <a:r>
                        <a:rPr lang="en-US" sz="1700" b="0" i="0" u="none" strike="noStrike">
                          <a:effectLst/>
                          <a:latin typeface="Arial" panose="020B0604020202020204" pitchFamily="34" charset="0"/>
                        </a:rPr>
                        <a:t>9</a:t>
                      </a:r>
                    </a:p>
                  </a:txBody>
                  <a:tcPr marL="8745" marR="8745" marT="8745" marB="0" anchor="b">
                    <a:lnL>
                      <a:noFill/>
                    </a:lnL>
                    <a:lnR>
                      <a:noFill/>
                    </a:lnR>
                    <a:lnT>
                      <a:noFill/>
                    </a:lnT>
                    <a:lnB>
                      <a:noFill/>
                    </a:lnB>
                  </a:tcPr>
                </a:tc>
                <a:tc>
                  <a:txBody>
                    <a:bodyPr/>
                    <a:lstStyle/>
                    <a:p>
                      <a:pPr algn="ctr" fontAlgn="b"/>
                      <a:r>
                        <a:rPr lang="en-US" sz="1700" b="0" i="0" u="none" strike="noStrike">
                          <a:effectLst/>
                          <a:latin typeface="Arial" panose="020B0604020202020204" pitchFamily="34" charset="0"/>
                        </a:rPr>
                        <a:t>578</a:t>
                      </a:r>
                    </a:p>
                  </a:txBody>
                  <a:tcPr marL="8745" marR="8745" marT="8745" marB="0" anchor="b">
                    <a:lnL>
                      <a:noFill/>
                    </a:lnL>
                    <a:lnR>
                      <a:noFill/>
                    </a:lnR>
                    <a:lnT>
                      <a:noFill/>
                    </a:lnT>
                    <a:lnB>
                      <a:noFill/>
                    </a:lnB>
                  </a:tcPr>
                </a:tc>
                <a:tc>
                  <a:txBody>
                    <a:bodyPr/>
                    <a:lstStyle/>
                    <a:p>
                      <a:pPr algn="ctr" fontAlgn="b"/>
                      <a:endParaRPr lang="en-US" sz="1700" b="0" i="0" u="none" strike="noStrike">
                        <a:effectLst/>
                        <a:latin typeface="Arial" panose="020B0604020202020204" pitchFamily="34" charset="0"/>
                      </a:endParaRPr>
                    </a:p>
                  </a:txBody>
                  <a:tcPr marL="8745" marR="8745" marT="8745" marB="0" anchor="b">
                    <a:lnL>
                      <a:noFill/>
                    </a:lnL>
                    <a:lnR>
                      <a:noFill/>
                    </a:lnR>
                    <a:lnT>
                      <a:noFill/>
                    </a:lnT>
                    <a:lnB>
                      <a:noFill/>
                    </a:lnB>
                  </a:tcPr>
                </a:tc>
                <a:extLst>
                  <a:ext uri="{0D108BD9-81ED-4DB2-BD59-A6C34878D82A}">
                    <a16:rowId xmlns:a16="http://schemas.microsoft.com/office/drawing/2014/main" val="3877783729"/>
                  </a:ext>
                </a:extLst>
              </a:tr>
              <a:tr h="271097">
                <a:tc>
                  <a:txBody>
                    <a:bodyPr/>
                    <a:lstStyle/>
                    <a:p>
                      <a:pPr algn="ctr" fontAlgn="b"/>
                      <a:r>
                        <a:rPr lang="en-US" sz="1700" b="0" i="0" u="none" strike="noStrike">
                          <a:effectLst/>
                          <a:latin typeface="Arial" panose="020B0604020202020204" pitchFamily="34" charset="0"/>
                        </a:rPr>
                        <a:t>10</a:t>
                      </a:r>
                    </a:p>
                  </a:txBody>
                  <a:tcPr marL="8745" marR="8745" marT="8745" marB="0" anchor="b">
                    <a:lnL>
                      <a:noFill/>
                    </a:lnL>
                    <a:lnR>
                      <a:noFill/>
                    </a:lnR>
                    <a:lnT>
                      <a:noFill/>
                    </a:lnT>
                    <a:lnB>
                      <a:noFill/>
                    </a:lnB>
                  </a:tcPr>
                </a:tc>
                <a:tc>
                  <a:txBody>
                    <a:bodyPr/>
                    <a:lstStyle/>
                    <a:p>
                      <a:pPr algn="ctr" fontAlgn="b"/>
                      <a:r>
                        <a:rPr lang="en-US" sz="1700" b="0" i="0" u="none" strike="noStrike">
                          <a:effectLst/>
                          <a:latin typeface="Arial" panose="020B0604020202020204" pitchFamily="34" charset="0"/>
                        </a:rPr>
                        <a:t>985</a:t>
                      </a:r>
                    </a:p>
                  </a:txBody>
                  <a:tcPr marL="8745" marR="8745" marT="8745" marB="0" anchor="b">
                    <a:lnL>
                      <a:noFill/>
                    </a:lnL>
                    <a:lnR>
                      <a:noFill/>
                    </a:lnR>
                    <a:lnT>
                      <a:noFill/>
                    </a:lnT>
                    <a:lnB>
                      <a:noFill/>
                    </a:lnB>
                  </a:tcPr>
                </a:tc>
                <a:tc>
                  <a:txBody>
                    <a:bodyPr/>
                    <a:lstStyle/>
                    <a:p>
                      <a:pPr algn="ctr" fontAlgn="b"/>
                      <a:endParaRPr lang="en-US" sz="1700" b="0" i="0" u="none" strike="noStrike">
                        <a:effectLst/>
                        <a:latin typeface="Arial" panose="020B0604020202020204" pitchFamily="34" charset="0"/>
                      </a:endParaRPr>
                    </a:p>
                  </a:txBody>
                  <a:tcPr marL="8745" marR="8745" marT="8745" marB="0" anchor="b">
                    <a:lnL>
                      <a:noFill/>
                    </a:lnL>
                    <a:lnR>
                      <a:noFill/>
                    </a:lnR>
                    <a:lnT>
                      <a:noFill/>
                    </a:lnT>
                    <a:lnB>
                      <a:noFill/>
                    </a:lnB>
                  </a:tcPr>
                </a:tc>
                <a:extLst>
                  <a:ext uri="{0D108BD9-81ED-4DB2-BD59-A6C34878D82A}">
                    <a16:rowId xmlns:a16="http://schemas.microsoft.com/office/drawing/2014/main" val="3768257927"/>
                  </a:ext>
                </a:extLst>
              </a:tr>
              <a:tr h="271097">
                <a:tc>
                  <a:txBody>
                    <a:bodyPr/>
                    <a:lstStyle/>
                    <a:p>
                      <a:pPr algn="ctr" fontAlgn="b"/>
                      <a:r>
                        <a:rPr lang="en-US" sz="1700" b="0" i="0" u="none" strike="noStrike">
                          <a:effectLst/>
                          <a:latin typeface="Arial" panose="020B0604020202020204" pitchFamily="34" charset="0"/>
                        </a:rPr>
                        <a:t>11</a:t>
                      </a:r>
                    </a:p>
                  </a:txBody>
                  <a:tcPr marL="8745" marR="8745" marT="8745" marB="0" anchor="b">
                    <a:lnL>
                      <a:noFill/>
                    </a:lnL>
                    <a:lnR>
                      <a:noFill/>
                    </a:lnR>
                    <a:lnT>
                      <a:noFill/>
                    </a:lnT>
                    <a:lnB>
                      <a:noFill/>
                    </a:lnB>
                  </a:tcPr>
                </a:tc>
                <a:tc>
                  <a:txBody>
                    <a:bodyPr/>
                    <a:lstStyle/>
                    <a:p>
                      <a:pPr algn="ctr" fontAlgn="b"/>
                      <a:r>
                        <a:rPr lang="en-US" sz="1700" b="0" i="0" u="none" strike="noStrike">
                          <a:effectLst/>
                          <a:latin typeface="Arial" panose="020B0604020202020204" pitchFamily="34" charset="0"/>
                        </a:rPr>
                        <a:t>103</a:t>
                      </a:r>
                    </a:p>
                  </a:txBody>
                  <a:tcPr marL="8745" marR="8745" marT="8745" marB="0" anchor="b">
                    <a:lnL>
                      <a:noFill/>
                    </a:lnL>
                    <a:lnR>
                      <a:noFill/>
                    </a:lnR>
                    <a:lnT>
                      <a:noFill/>
                    </a:lnT>
                    <a:lnB>
                      <a:noFill/>
                    </a:lnB>
                  </a:tcPr>
                </a:tc>
                <a:tc>
                  <a:txBody>
                    <a:bodyPr/>
                    <a:lstStyle/>
                    <a:p>
                      <a:pPr algn="ctr" fontAlgn="b"/>
                      <a:endParaRPr lang="en-US" sz="1700" b="0" i="0" u="none" strike="noStrike">
                        <a:effectLst/>
                        <a:latin typeface="Arial" panose="020B0604020202020204" pitchFamily="34" charset="0"/>
                      </a:endParaRPr>
                    </a:p>
                  </a:txBody>
                  <a:tcPr marL="8745" marR="8745" marT="8745" marB="0" anchor="b">
                    <a:lnL>
                      <a:noFill/>
                    </a:lnL>
                    <a:lnR>
                      <a:noFill/>
                    </a:lnR>
                    <a:lnT>
                      <a:noFill/>
                    </a:lnT>
                    <a:lnB>
                      <a:noFill/>
                    </a:lnB>
                  </a:tcPr>
                </a:tc>
                <a:extLst>
                  <a:ext uri="{0D108BD9-81ED-4DB2-BD59-A6C34878D82A}">
                    <a16:rowId xmlns:a16="http://schemas.microsoft.com/office/drawing/2014/main" val="2770918809"/>
                  </a:ext>
                </a:extLst>
              </a:tr>
              <a:tr h="271097">
                <a:tc>
                  <a:txBody>
                    <a:bodyPr/>
                    <a:lstStyle/>
                    <a:p>
                      <a:pPr algn="ctr" fontAlgn="b"/>
                      <a:r>
                        <a:rPr lang="en-US" sz="1700" b="0" i="0" u="none" strike="noStrike">
                          <a:effectLst/>
                          <a:latin typeface="Arial" panose="020B0604020202020204" pitchFamily="34" charset="0"/>
                        </a:rPr>
                        <a:t>12</a:t>
                      </a:r>
                    </a:p>
                  </a:txBody>
                  <a:tcPr marL="8745" marR="8745" marT="8745" marB="0" anchor="b">
                    <a:lnL>
                      <a:noFill/>
                    </a:lnL>
                    <a:lnR>
                      <a:noFill/>
                    </a:lnR>
                    <a:lnT>
                      <a:noFill/>
                    </a:lnT>
                    <a:lnB>
                      <a:noFill/>
                    </a:lnB>
                  </a:tcPr>
                </a:tc>
                <a:tc>
                  <a:txBody>
                    <a:bodyPr/>
                    <a:lstStyle/>
                    <a:p>
                      <a:pPr algn="ctr" fontAlgn="b"/>
                      <a:r>
                        <a:rPr lang="en-US" sz="1700" b="0" i="0" u="none" strike="noStrike">
                          <a:effectLst/>
                          <a:latin typeface="Arial" panose="020B0604020202020204" pitchFamily="34" charset="0"/>
                        </a:rPr>
                        <a:t>591</a:t>
                      </a:r>
                    </a:p>
                  </a:txBody>
                  <a:tcPr marL="8745" marR="8745" marT="8745" marB="0" anchor="b">
                    <a:lnL>
                      <a:noFill/>
                    </a:lnL>
                    <a:lnR>
                      <a:noFill/>
                    </a:lnR>
                    <a:lnT>
                      <a:noFill/>
                    </a:lnT>
                    <a:lnB>
                      <a:noFill/>
                    </a:lnB>
                  </a:tcPr>
                </a:tc>
                <a:tc>
                  <a:txBody>
                    <a:bodyPr/>
                    <a:lstStyle/>
                    <a:p>
                      <a:pPr algn="ctr" fontAlgn="b"/>
                      <a:endParaRPr lang="en-US" sz="1700" b="0" i="0" u="none" strike="noStrike">
                        <a:effectLst/>
                        <a:latin typeface="Arial" panose="020B0604020202020204" pitchFamily="34" charset="0"/>
                      </a:endParaRPr>
                    </a:p>
                  </a:txBody>
                  <a:tcPr marL="8745" marR="8745" marT="8745" marB="0" anchor="b">
                    <a:lnL>
                      <a:noFill/>
                    </a:lnL>
                    <a:lnR>
                      <a:noFill/>
                    </a:lnR>
                    <a:lnT>
                      <a:noFill/>
                    </a:lnT>
                    <a:lnB>
                      <a:noFill/>
                    </a:lnB>
                  </a:tcPr>
                </a:tc>
                <a:extLst>
                  <a:ext uri="{0D108BD9-81ED-4DB2-BD59-A6C34878D82A}">
                    <a16:rowId xmlns:a16="http://schemas.microsoft.com/office/drawing/2014/main" val="3234615751"/>
                  </a:ext>
                </a:extLst>
              </a:tr>
              <a:tr h="271097">
                <a:tc>
                  <a:txBody>
                    <a:bodyPr/>
                    <a:lstStyle/>
                    <a:p>
                      <a:pPr algn="ctr" fontAlgn="b"/>
                      <a:r>
                        <a:rPr lang="en-US" sz="1700" b="0" i="0" u="none" strike="noStrike">
                          <a:effectLst/>
                          <a:latin typeface="Arial" panose="020B0604020202020204" pitchFamily="34" charset="0"/>
                        </a:rPr>
                        <a:t>13</a:t>
                      </a:r>
                    </a:p>
                  </a:txBody>
                  <a:tcPr marL="8745" marR="8745" marT="8745" marB="0" anchor="b">
                    <a:lnL>
                      <a:noFill/>
                    </a:lnL>
                    <a:lnR>
                      <a:noFill/>
                    </a:lnR>
                    <a:lnT>
                      <a:noFill/>
                    </a:lnT>
                    <a:lnB>
                      <a:noFill/>
                    </a:lnB>
                  </a:tcPr>
                </a:tc>
                <a:tc>
                  <a:txBody>
                    <a:bodyPr/>
                    <a:lstStyle/>
                    <a:p>
                      <a:pPr algn="ctr" fontAlgn="b"/>
                      <a:r>
                        <a:rPr lang="en-US" sz="1700" b="0" i="0" u="none" strike="noStrike">
                          <a:effectLst/>
                          <a:latin typeface="Arial" panose="020B0604020202020204" pitchFamily="34" charset="0"/>
                        </a:rPr>
                        <a:t>772</a:t>
                      </a:r>
                    </a:p>
                  </a:txBody>
                  <a:tcPr marL="8745" marR="8745" marT="8745" marB="0" anchor="b">
                    <a:lnL>
                      <a:noFill/>
                    </a:lnL>
                    <a:lnR>
                      <a:noFill/>
                    </a:lnR>
                    <a:lnT>
                      <a:noFill/>
                    </a:lnT>
                    <a:lnB>
                      <a:noFill/>
                    </a:lnB>
                  </a:tcPr>
                </a:tc>
                <a:tc>
                  <a:txBody>
                    <a:bodyPr/>
                    <a:lstStyle/>
                    <a:p>
                      <a:pPr algn="ctr" fontAlgn="b"/>
                      <a:r>
                        <a:rPr lang="en-US" sz="1700" b="1" i="0" u="none" strike="noStrike" kern="1200" dirty="0">
                          <a:solidFill>
                            <a:srgbClr val="00B050"/>
                          </a:solidFill>
                          <a:effectLst/>
                          <a:latin typeface="Arial" panose="020B0604020202020204" pitchFamily="34" charset="0"/>
                          <a:ea typeface="+mn-ea"/>
                          <a:cs typeface="+mn-cs"/>
                        </a:rPr>
                        <a:t>Yes</a:t>
                      </a:r>
                    </a:p>
                  </a:txBody>
                  <a:tcPr marL="8745" marR="8745" marT="8745" marB="0" anchor="b">
                    <a:lnL>
                      <a:noFill/>
                    </a:lnL>
                    <a:lnR>
                      <a:noFill/>
                    </a:lnR>
                    <a:lnT>
                      <a:noFill/>
                    </a:lnT>
                    <a:lnB>
                      <a:noFill/>
                    </a:lnB>
                  </a:tcPr>
                </a:tc>
                <a:extLst>
                  <a:ext uri="{0D108BD9-81ED-4DB2-BD59-A6C34878D82A}">
                    <a16:rowId xmlns:a16="http://schemas.microsoft.com/office/drawing/2014/main" val="1585272750"/>
                  </a:ext>
                </a:extLst>
              </a:tr>
              <a:tr h="279842">
                <a:tc>
                  <a:txBody>
                    <a:bodyPr/>
                    <a:lstStyle/>
                    <a:p>
                      <a:pPr algn="ctr" fontAlgn="b"/>
                      <a:r>
                        <a:rPr lang="en-US" sz="1700" b="0" i="0" u="none" strike="noStrike">
                          <a:effectLst/>
                          <a:latin typeface="Arial" panose="020B0604020202020204" pitchFamily="34" charset="0"/>
                        </a:rPr>
                        <a:t>14</a:t>
                      </a:r>
                    </a:p>
                  </a:txBody>
                  <a:tcPr marL="8745" marR="8745" marT="874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700" b="0" i="0" u="none" strike="noStrike">
                          <a:effectLst/>
                          <a:latin typeface="Arial" panose="020B0604020202020204" pitchFamily="34" charset="0"/>
                        </a:rPr>
                        <a:t>990</a:t>
                      </a:r>
                    </a:p>
                  </a:txBody>
                  <a:tcPr marL="8745" marR="8745" marT="874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700" b="0" i="0" u="none" strike="noStrike" dirty="0">
                          <a:effectLst/>
                          <a:latin typeface="Arial" panose="020B0604020202020204" pitchFamily="34" charset="0"/>
                        </a:rPr>
                        <a:t> </a:t>
                      </a:r>
                    </a:p>
                  </a:txBody>
                  <a:tcPr marL="8745" marR="8745" marT="8745"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5339641"/>
                  </a:ext>
                </a:extLst>
              </a:tr>
            </a:tbl>
          </a:graphicData>
        </a:graphic>
      </p:graphicFrame>
      <p:sp>
        <p:nvSpPr>
          <p:cNvPr id="19" name="Rectangle 18">
            <a:extLst>
              <a:ext uri="{FF2B5EF4-FFF2-40B4-BE49-F238E27FC236}">
                <a16:creationId xmlns:a16="http://schemas.microsoft.com/office/drawing/2014/main" id="{BA26DCDB-5B2B-82C1-4D0B-E1597D49CB8F}"/>
              </a:ext>
            </a:extLst>
          </p:cNvPr>
          <p:cNvSpPr/>
          <p:nvPr/>
        </p:nvSpPr>
        <p:spPr>
          <a:xfrm>
            <a:off x="476306" y="1889569"/>
            <a:ext cx="3854517" cy="369332"/>
          </a:xfrm>
          <a:prstGeom prst="rect">
            <a:avLst/>
          </a:prstGeom>
        </p:spPr>
        <p:txBody>
          <a:bodyPr wrap="none">
            <a:spAutoFit/>
          </a:bodyPr>
          <a:lstStyle/>
          <a:p>
            <a:r>
              <a:rPr lang="fr-FR" noProof="1"/>
              <a:t>Recall, Precision computation example:</a:t>
            </a:r>
            <a:endParaRPr lang="en-US" dirty="0"/>
          </a:p>
        </p:txBody>
      </p:sp>
      <p:sp>
        <p:nvSpPr>
          <p:cNvPr id="22" name="Rectangle 21">
            <a:extLst>
              <a:ext uri="{FF2B5EF4-FFF2-40B4-BE49-F238E27FC236}">
                <a16:creationId xmlns:a16="http://schemas.microsoft.com/office/drawing/2014/main" id="{66C89715-D2BF-91D1-346D-1B398A496376}"/>
              </a:ext>
            </a:extLst>
          </p:cNvPr>
          <p:cNvSpPr/>
          <p:nvPr/>
        </p:nvSpPr>
        <p:spPr>
          <a:xfrm rot="16200000">
            <a:off x="-1355582" y="4589386"/>
            <a:ext cx="3593100" cy="523220"/>
          </a:xfrm>
          <a:prstGeom prst="rect">
            <a:avLst/>
          </a:prstGeom>
        </p:spPr>
        <p:txBody>
          <a:bodyPr wrap="none">
            <a:spAutoFit/>
          </a:bodyPr>
          <a:lstStyle/>
          <a:p>
            <a:pPr algn="ctr"/>
            <a:r>
              <a:rPr lang="fr-FR" sz="1400" noProof="1"/>
              <a:t>Returned list of documents for a given query Q</a:t>
            </a:r>
          </a:p>
          <a:p>
            <a:pPr algn="ctr"/>
            <a:r>
              <a:rPr lang="fr-FR" sz="1400" noProof="1"/>
              <a:t>By the IR System S1</a:t>
            </a:r>
            <a:endParaRPr lang="en-US" sz="1400" dirty="0"/>
          </a:p>
        </p:txBody>
      </p:sp>
      <p:sp>
        <p:nvSpPr>
          <p:cNvPr id="23" name="Text Box 19">
            <a:extLst>
              <a:ext uri="{FF2B5EF4-FFF2-40B4-BE49-F238E27FC236}">
                <a16:creationId xmlns:a16="http://schemas.microsoft.com/office/drawing/2014/main" id="{E34F7E1E-012E-3A80-C693-0431228F1E68}"/>
              </a:ext>
            </a:extLst>
          </p:cNvPr>
          <p:cNvSpPr txBox="1">
            <a:spLocks noChangeArrowheads="1"/>
          </p:cNvSpPr>
          <p:nvPr/>
        </p:nvSpPr>
        <p:spPr bwMode="auto">
          <a:xfrm>
            <a:off x="3884613" y="6432848"/>
            <a:ext cx="3063875" cy="402291"/>
          </a:xfrm>
          <a:prstGeom prst="rect">
            <a:avLst/>
          </a:prstGeom>
          <a:solidFill>
            <a:srgbClr val="FFFF99"/>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tabLst>
                <a:tab pos="1524000" algn="l"/>
              </a:tabLst>
              <a:defRPr sz="1600" i="1">
                <a:solidFill>
                  <a:schemeClr val="tx1"/>
                </a:solidFill>
                <a:latin typeface="Times New Roman" panose="02020603050405020304" pitchFamily="18" charset="0"/>
                <a:ea typeface="MS PGothic" panose="020B0600070205080204" pitchFamily="34" charset="-128"/>
              </a:defRPr>
            </a:lvl1pPr>
            <a:lvl2pPr marL="742950" indent="-285750" eaLnBrk="0" hangingPunct="0">
              <a:tabLst>
                <a:tab pos="1524000" algn="l"/>
              </a:tabLst>
              <a:defRPr sz="1600" i="1">
                <a:solidFill>
                  <a:schemeClr val="tx1"/>
                </a:solidFill>
                <a:latin typeface="Times New Roman" panose="02020603050405020304" pitchFamily="18" charset="0"/>
                <a:ea typeface="MS PGothic" panose="020B0600070205080204" pitchFamily="34" charset="-128"/>
              </a:defRPr>
            </a:lvl2pPr>
            <a:lvl3pPr marL="1143000" indent="-228600" eaLnBrk="0" hangingPunct="0">
              <a:tabLst>
                <a:tab pos="1524000" algn="l"/>
              </a:tabLst>
              <a:defRPr sz="1600" i="1">
                <a:solidFill>
                  <a:schemeClr val="tx1"/>
                </a:solidFill>
                <a:latin typeface="Times New Roman" panose="02020603050405020304" pitchFamily="18" charset="0"/>
                <a:ea typeface="MS PGothic" panose="020B0600070205080204" pitchFamily="34" charset="-128"/>
              </a:defRPr>
            </a:lvl3pPr>
            <a:lvl4pPr marL="1600200" indent="-228600" eaLnBrk="0" hangingPunct="0">
              <a:tabLst>
                <a:tab pos="1524000" algn="l"/>
              </a:tabLst>
              <a:defRPr sz="1600" i="1">
                <a:solidFill>
                  <a:schemeClr val="tx1"/>
                </a:solidFill>
                <a:latin typeface="Times New Roman" panose="02020603050405020304" pitchFamily="18" charset="0"/>
                <a:ea typeface="MS PGothic" panose="020B0600070205080204" pitchFamily="34" charset="-128"/>
              </a:defRPr>
            </a:lvl4pPr>
            <a:lvl5pPr marL="2057400" indent="-228600" eaLnBrk="0" hangingPunct="0">
              <a:tabLst>
                <a:tab pos="1524000" algn="l"/>
              </a:tabLst>
              <a:defRPr sz="1600"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tabLst>
                <a:tab pos="1524000" algn="l"/>
              </a:tabLst>
              <a:defRPr sz="1600"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tabLst>
                <a:tab pos="1524000" algn="l"/>
              </a:tabLst>
              <a:defRPr sz="1600"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tabLst>
                <a:tab pos="1524000" algn="l"/>
              </a:tabLst>
              <a:defRPr sz="1600"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tabLst>
                <a:tab pos="1524000" algn="l"/>
              </a:tabLst>
              <a:defRPr sz="1600" i="1">
                <a:solidFill>
                  <a:schemeClr val="tx1"/>
                </a:solidFill>
                <a:latin typeface="Times New Roman" panose="02020603050405020304" pitchFamily="18" charset="0"/>
                <a:ea typeface="MS PGothic" panose="020B0600070205080204" pitchFamily="34" charset="-128"/>
              </a:defRPr>
            </a:lvl9pPr>
          </a:lstStyle>
          <a:p>
            <a:pPr algn="l" eaLnBrk="1" hangingPunct="1"/>
            <a:r>
              <a:rPr kumimoji="1" lang="en-US" altLang="zh-TW" sz="2000" i="0" dirty="0">
                <a:ea typeface="PMingLiU" panose="02020500000000000000" pitchFamily="18" charset="-120"/>
              </a:rPr>
              <a:t>R=5/6=0.833;	P=5/14=0.35</a:t>
            </a:r>
          </a:p>
        </p:txBody>
      </p:sp>
      <p:sp>
        <p:nvSpPr>
          <p:cNvPr id="24" name="Line 14">
            <a:extLst>
              <a:ext uri="{FF2B5EF4-FFF2-40B4-BE49-F238E27FC236}">
                <a16:creationId xmlns:a16="http://schemas.microsoft.com/office/drawing/2014/main" id="{96BB3657-7D5E-FFB2-F16F-C2D9BEBB51BF}"/>
              </a:ext>
            </a:extLst>
          </p:cNvPr>
          <p:cNvSpPr>
            <a:spLocks noChangeShapeType="1"/>
          </p:cNvSpPr>
          <p:nvPr/>
        </p:nvSpPr>
        <p:spPr bwMode="auto">
          <a:xfrm flipV="1">
            <a:off x="2403565" y="6613795"/>
            <a:ext cx="1481047" cy="979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lIns="90000" tIns="46800" rIns="90000" bIns="46800">
            <a:spAutoFit/>
          </a:bodyPr>
          <a:lstStyle/>
          <a:p>
            <a:endParaRPr lang="en-US"/>
          </a:p>
        </p:txBody>
      </p:sp>
      <p:sp>
        <p:nvSpPr>
          <p:cNvPr id="31" name="Line 14">
            <a:extLst>
              <a:ext uri="{FF2B5EF4-FFF2-40B4-BE49-F238E27FC236}">
                <a16:creationId xmlns:a16="http://schemas.microsoft.com/office/drawing/2014/main" id="{4B09A42F-5DCD-4162-4D5E-84FF7F73353B}"/>
              </a:ext>
            </a:extLst>
          </p:cNvPr>
          <p:cNvSpPr>
            <a:spLocks noChangeShapeType="1"/>
          </p:cNvSpPr>
          <p:nvPr/>
        </p:nvSpPr>
        <p:spPr bwMode="auto">
          <a:xfrm flipV="1">
            <a:off x="6971452" y="4461690"/>
            <a:ext cx="1197915" cy="171859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lIns="90000" tIns="46800" rIns="90000" bIns="46800">
            <a:spAutoFit/>
          </a:bodyPr>
          <a:lstStyle/>
          <a:p>
            <a:endParaRPr lang="en-US"/>
          </a:p>
        </p:txBody>
      </p:sp>
      <p:sp>
        <p:nvSpPr>
          <p:cNvPr id="32" name="Text Box 11">
            <a:extLst>
              <a:ext uri="{FF2B5EF4-FFF2-40B4-BE49-F238E27FC236}">
                <a16:creationId xmlns:a16="http://schemas.microsoft.com/office/drawing/2014/main" id="{2B45960C-9B22-4D41-0584-7845010D45B2}"/>
              </a:ext>
            </a:extLst>
          </p:cNvPr>
          <p:cNvSpPr txBox="1">
            <a:spLocks noChangeArrowheads="1"/>
          </p:cNvSpPr>
          <p:nvPr/>
        </p:nvSpPr>
        <p:spPr bwMode="auto">
          <a:xfrm>
            <a:off x="8405761" y="3702306"/>
            <a:ext cx="2643240" cy="154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1600" i="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1600" i="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1600" i="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1600" i="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1600"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9pPr>
          </a:lstStyle>
          <a:p>
            <a:pPr algn="l" eaLnBrk="1" hangingPunct="1"/>
            <a:r>
              <a:rPr kumimoji="1" lang="en-US" altLang="zh-TW" sz="2000" i="0" dirty="0">
                <a:solidFill>
                  <a:srgbClr val="FF5050"/>
                </a:solidFill>
                <a:ea typeface="PMingLiU" panose="02020500000000000000" pitchFamily="18" charset="-120"/>
              </a:rPr>
              <a:t>Recall</a:t>
            </a:r>
            <a:r>
              <a:rPr kumimoji="1" lang="fr-FR" altLang="zh-TW" sz="2000" i="0" dirty="0">
                <a:solidFill>
                  <a:srgbClr val="FF5050"/>
                </a:solidFill>
                <a:ea typeface="PMingLiU" panose="02020500000000000000" pitchFamily="18" charset="-120"/>
              </a:rPr>
              <a:t>:</a:t>
            </a:r>
            <a:endParaRPr kumimoji="1" lang="en-US" altLang="zh-TW" sz="2000" i="0" dirty="0">
              <a:solidFill>
                <a:srgbClr val="FF5050"/>
              </a:solidFill>
              <a:ea typeface="PMingLiU" panose="02020500000000000000" pitchFamily="18" charset="-120"/>
            </a:endParaRPr>
          </a:p>
          <a:p>
            <a:pPr algn="l" eaLnBrk="1" hangingPunct="1"/>
            <a:r>
              <a:rPr kumimoji="1" lang="en-US" altLang="zh-TW" sz="1800" i="0" dirty="0">
                <a:ea typeface="PMingLiU" panose="02020500000000000000" pitchFamily="18" charset="-120"/>
              </a:rPr>
              <a:t>	5/6 = 0,833</a:t>
            </a:r>
          </a:p>
          <a:p>
            <a:pPr eaLnBrk="1" hangingPunct="1"/>
            <a:r>
              <a:rPr kumimoji="1" lang="en-US" altLang="zh-TW" sz="2000" i="0" dirty="0">
                <a:solidFill>
                  <a:srgbClr val="FF5050"/>
                </a:solidFill>
                <a:ea typeface="PMingLiU" panose="02020500000000000000" pitchFamily="18" charset="-120"/>
              </a:rPr>
              <a:t>Precision</a:t>
            </a:r>
            <a:r>
              <a:rPr kumimoji="1" lang="fr-FR" altLang="zh-TW" sz="2000" i="0" dirty="0">
                <a:solidFill>
                  <a:srgbClr val="FF5050"/>
                </a:solidFill>
                <a:ea typeface="PMingLiU" panose="02020500000000000000" pitchFamily="18" charset="-120"/>
              </a:rPr>
              <a:t>:</a:t>
            </a:r>
            <a:endParaRPr kumimoji="1" lang="en-US" altLang="zh-TW" sz="2000" i="0" dirty="0">
              <a:solidFill>
                <a:srgbClr val="FF5050"/>
              </a:solidFill>
              <a:ea typeface="PMingLiU" panose="02020500000000000000" pitchFamily="18" charset="-120"/>
            </a:endParaRPr>
          </a:p>
          <a:p>
            <a:pPr eaLnBrk="1" hangingPunct="1"/>
            <a:r>
              <a:rPr kumimoji="1" lang="en-US" altLang="zh-TW" sz="1800" i="0" dirty="0">
                <a:ea typeface="PMingLiU" panose="02020500000000000000" pitchFamily="18" charset="-120"/>
              </a:rPr>
              <a:t>	5/14 = 0,35</a:t>
            </a:r>
          </a:p>
          <a:p>
            <a:pPr algn="l" eaLnBrk="1" hangingPunct="1"/>
            <a:endParaRPr kumimoji="1" lang="en-US" altLang="zh-TW" sz="1800" i="0" dirty="0">
              <a:ea typeface="PMingLiU" panose="02020500000000000000" pitchFamily="18" charset="-120"/>
            </a:endParaRPr>
          </a:p>
        </p:txBody>
      </p:sp>
      <p:sp>
        <p:nvSpPr>
          <p:cNvPr id="33" name="Text Box 11">
            <a:extLst>
              <a:ext uri="{FF2B5EF4-FFF2-40B4-BE49-F238E27FC236}">
                <a16:creationId xmlns:a16="http://schemas.microsoft.com/office/drawing/2014/main" id="{17F1258B-ED00-A309-E6D5-A8F0E2EB4EA6}"/>
              </a:ext>
            </a:extLst>
          </p:cNvPr>
          <p:cNvSpPr txBox="1">
            <a:spLocks noChangeArrowheads="1"/>
          </p:cNvSpPr>
          <p:nvPr/>
        </p:nvSpPr>
        <p:spPr bwMode="auto">
          <a:xfrm>
            <a:off x="3185656" y="2383972"/>
            <a:ext cx="7571592" cy="67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1600" i="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1600" i="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1600" i="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1600" i="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1600"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1600" i="1">
                <a:solidFill>
                  <a:schemeClr val="tx1"/>
                </a:solidFill>
                <a:latin typeface="Times New Roman" panose="02020603050405020304" pitchFamily="18" charset="0"/>
                <a:ea typeface="MS PGothic" panose="020B0600070205080204" pitchFamily="34" charset="-128"/>
              </a:defRPr>
            </a:lvl9pPr>
          </a:lstStyle>
          <a:p>
            <a:pPr algn="l" eaLnBrk="1" hangingPunct="1"/>
            <a:r>
              <a:rPr kumimoji="1" lang="fr-FR" altLang="zh-TW" sz="2000" i="0" dirty="0">
                <a:solidFill>
                  <a:srgbClr val="FF5050"/>
                </a:solidFill>
                <a:ea typeface="PMingLiU" panose="02020500000000000000" pitchFamily="18" charset="-120"/>
              </a:rPr>
              <a:t>Information </a:t>
            </a:r>
            <a:r>
              <a:rPr kumimoji="1" lang="en-US" altLang="zh-TW" sz="2000" i="0" dirty="0">
                <a:solidFill>
                  <a:srgbClr val="FF5050"/>
                </a:solidFill>
                <a:ea typeface="PMingLiU" panose="02020500000000000000" pitchFamily="18" charset="-120"/>
              </a:rPr>
              <a:t>to take into account</a:t>
            </a:r>
            <a:r>
              <a:rPr kumimoji="1" lang="fr-FR" altLang="zh-TW" sz="2000" i="0" dirty="0">
                <a:solidFill>
                  <a:srgbClr val="FF5050"/>
                </a:solidFill>
                <a:ea typeface="PMingLiU" panose="02020500000000000000" pitchFamily="18" charset="-120"/>
              </a:rPr>
              <a:t>:</a:t>
            </a:r>
            <a:endParaRPr kumimoji="1" lang="en-US" altLang="zh-TW" sz="2000" i="0" dirty="0">
              <a:solidFill>
                <a:srgbClr val="FF5050"/>
              </a:solidFill>
              <a:ea typeface="PMingLiU" panose="02020500000000000000" pitchFamily="18" charset="-120"/>
            </a:endParaRPr>
          </a:p>
          <a:p>
            <a:pPr algn="l" eaLnBrk="1" hangingPunct="1"/>
            <a:r>
              <a:rPr kumimoji="1" lang="en-US" altLang="zh-TW" sz="1800" i="0" dirty="0">
                <a:ea typeface="PMingLiU" panose="02020500000000000000" pitchFamily="18" charset="-120"/>
              </a:rPr>
              <a:t>	- Number of relevant documents in the collection for the query Q is 6.</a:t>
            </a:r>
          </a:p>
        </p:txBody>
      </p:sp>
      <p:sp>
        <p:nvSpPr>
          <p:cNvPr id="34" name="Left Brace 5">
            <a:extLst>
              <a:ext uri="{FF2B5EF4-FFF2-40B4-BE49-F238E27FC236}">
                <a16:creationId xmlns:a16="http://schemas.microsoft.com/office/drawing/2014/main" id="{056482F9-6FB7-0107-C6B7-70CED62F3175}"/>
              </a:ext>
            </a:extLst>
          </p:cNvPr>
          <p:cNvSpPr/>
          <p:nvPr/>
        </p:nvSpPr>
        <p:spPr>
          <a:xfrm>
            <a:off x="8288383" y="3702306"/>
            <a:ext cx="235131" cy="1379145"/>
          </a:xfrm>
          <a:prstGeom prst="leftBrace">
            <a:avLst/>
          </a:prstGeom>
          <a:noFill/>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10349778"/>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5A27EC1-064F-9118-8F9A-4F19925D38AC}"/>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BA2FF89D-DBD9-91A6-06E3-D40109587E4E}"/>
              </a:ext>
            </a:extLst>
          </p:cNvPr>
          <p:cNvPicPr>
            <a:picLocks noChangeAspect="1"/>
          </p:cNvPicPr>
          <p:nvPr/>
        </p:nvPicPr>
        <p:blipFill>
          <a:blip r:embed="rId2"/>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6FBBFFD9-DD5E-085F-AAFC-4EC3A2A008B9}"/>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5. Recherche sur le Web</a:t>
            </a:r>
          </a:p>
        </p:txBody>
      </p:sp>
      <p:sp>
        <p:nvSpPr>
          <p:cNvPr id="6" name="ZoneTexte 5">
            <a:extLst>
              <a:ext uri="{FF2B5EF4-FFF2-40B4-BE49-F238E27FC236}">
                <a16:creationId xmlns:a16="http://schemas.microsoft.com/office/drawing/2014/main" id="{2A2DC188-2AC9-A8C0-BB9B-6C2C4FA01D36}"/>
              </a:ext>
            </a:extLst>
          </p:cNvPr>
          <p:cNvSpPr txBox="1"/>
          <p:nvPr/>
        </p:nvSpPr>
        <p:spPr>
          <a:xfrm>
            <a:off x="804797" y="1473981"/>
            <a:ext cx="7967221" cy="2862322"/>
          </a:xfrm>
          <a:prstGeom prst="rect">
            <a:avLst/>
          </a:prstGeom>
          <a:noFill/>
        </p:spPr>
        <p:txBody>
          <a:bodyPr wrap="square">
            <a:spAutoFit/>
          </a:bodyPr>
          <a:lstStyle/>
          <a:p>
            <a:pPr algn="l"/>
            <a:r>
              <a:rPr lang="fr-FR" b="1" i="0" dirty="0">
                <a:effectLst/>
                <a:latin typeface="ui-sans-serif"/>
              </a:rPr>
              <a:t>Particularités de la Recherche en Ligne</a:t>
            </a:r>
          </a:p>
          <a:p>
            <a:pPr algn="l">
              <a:buFont typeface="Arial" panose="020B0604020202020204" pitchFamily="34" charset="0"/>
              <a:buChar char="•"/>
            </a:pPr>
            <a:r>
              <a:rPr lang="fr-FR" b="1" i="0" dirty="0">
                <a:solidFill>
                  <a:srgbClr val="374151"/>
                </a:solidFill>
                <a:effectLst/>
                <a:latin typeface="ui-sans-serif"/>
              </a:rPr>
              <a:t>Scalabilité </a:t>
            </a:r>
            <a:r>
              <a:rPr lang="fr-FR" b="0" i="0" dirty="0">
                <a:solidFill>
                  <a:srgbClr val="374151"/>
                </a:solidFill>
                <a:effectLst/>
                <a:latin typeface="ui-sans-serif"/>
              </a:rPr>
              <a:t>: Capacité à traiter des volumes massifs de données.</a:t>
            </a:r>
          </a:p>
          <a:p>
            <a:pPr algn="l">
              <a:buFont typeface="Arial" panose="020B0604020202020204" pitchFamily="34" charset="0"/>
              <a:buChar char="•"/>
            </a:pPr>
            <a:r>
              <a:rPr lang="fr-FR" b="1" i="0" dirty="0">
                <a:solidFill>
                  <a:srgbClr val="374151"/>
                </a:solidFill>
                <a:effectLst/>
                <a:latin typeface="ui-sans-serif"/>
              </a:rPr>
              <a:t>Diversité des formats </a:t>
            </a:r>
            <a:r>
              <a:rPr lang="fr-FR" b="0" i="0" dirty="0">
                <a:solidFill>
                  <a:srgbClr val="374151"/>
                </a:solidFill>
                <a:effectLst/>
                <a:latin typeface="ui-sans-serif"/>
              </a:rPr>
              <a:t>: Texte, images, vidéos, etc.</a:t>
            </a:r>
          </a:p>
          <a:p>
            <a:pPr algn="l">
              <a:buFont typeface="Arial" panose="020B0604020202020204" pitchFamily="34" charset="0"/>
              <a:buChar char="•"/>
            </a:pPr>
            <a:r>
              <a:rPr lang="fr-FR" b="0" i="0" dirty="0">
                <a:solidFill>
                  <a:srgbClr val="374151"/>
                </a:solidFill>
                <a:effectLst/>
                <a:latin typeface="ui-sans-serif"/>
              </a:rPr>
              <a:t>Défis : Spam, contenu non structuré, langues multiples.</a:t>
            </a:r>
          </a:p>
          <a:p>
            <a:pPr algn="l"/>
            <a:r>
              <a:rPr lang="fr-FR" b="1" i="0" dirty="0">
                <a:effectLst/>
                <a:latin typeface="ui-sans-serif"/>
              </a:rPr>
              <a:t>16. Algorithmes de Classement des Pages</a:t>
            </a:r>
          </a:p>
          <a:p>
            <a:pPr algn="l">
              <a:buFont typeface="Arial" panose="020B0604020202020204" pitchFamily="34" charset="0"/>
              <a:buChar char="•"/>
            </a:pPr>
            <a:r>
              <a:rPr lang="fr-FR" b="1" i="0" dirty="0">
                <a:solidFill>
                  <a:srgbClr val="374151"/>
                </a:solidFill>
                <a:effectLst/>
                <a:latin typeface="ui-sans-serif"/>
              </a:rPr>
              <a:t>PageRank </a:t>
            </a:r>
            <a:r>
              <a:rPr lang="fr-FR" b="0" i="0" dirty="0">
                <a:solidFill>
                  <a:srgbClr val="374151"/>
                </a:solidFill>
                <a:effectLst/>
                <a:latin typeface="ui-sans-serif"/>
              </a:rPr>
              <a:t>: Évalue l'importance d'une page web en fonction de son réseau de liens entrants.</a:t>
            </a:r>
          </a:p>
          <a:p>
            <a:pPr algn="l">
              <a:buFont typeface="Arial" panose="020B0604020202020204" pitchFamily="34" charset="0"/>
              <a:buChar char="•"/>
            </a:pPr>
            <a:r>
              <a:rPr lang="fr-FR" b="1" i="0" dirty="0">
                <a:solidFill>
                  <a:srgbClr val="374151"/>
                </a:solidFill>
                <a:effectLst/>
                <a:latin typeface="ui-sans-serif"/>
              </a:rPr>
              <a:t>HITS </a:t>
            </a:r>
            <a:r>
              <a:rPr lang="fr-FR" b="0" i="0" dirty="0">
                <a:solidFill>
                  <a:srgbClr val="374151"/>
                </a:solidFill>
                <a:effectLst/>
                <a:latin typeface="ui-sans-serif"/>
              </a:rPr>
              <a:t>: Identifie des autorités (pages pertinentes) et des hubs (pages pointant vers des autorités).</a:t>
            </a:r>
          </a:p>
          <a:p>
            <a:pPr algn="l"/>
            <a:endParaRPr lang="fr-FR" b="0" i="0" dirty="0">
              <a:solidFill>
                <a:srgbClr val="374151"/>
              </a:solidFill>
              <a:effectLst/>
              <a:latin typeface="ui-sans-serif"/>
            </a:endParaRPr>
          </a:p>
        </p:txBody>
      </p:sp>
    </p:spTree>
    <p:extLst>
      <p:ext uri="{BB962C8B-B14F-4D97-AF65-F5344CB8AC3E}">
        <p14:creationId xmlns:p14="http://schemas.microsoft.com/office/powerpoint/2010/main" val="546351372"/>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7E4F62D-91B7-CEC8-4174-5261448C1486}"/>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1B4C84AC-412F-F8FD-9DB1-BEFB24F40A0D}"/>
              </a:ext>
            </a:extLst>
          </p:cNvPr>
          <p:cNvPicPr>
            <a:picLocks noChangeAspect="1"/>
          </p:cNvPicPr>
          <p:nvPr/>
        </p:nvPicPr>
        <p:blipFill>
          <a:blip r:embed="rId3"/>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7EF89818-539C-142D-28C9-94D25B8FB4A3}"/>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5. Recherche sur le Web</a:t>
            </a:r>
          </a:p>
        </p:txBody>
      </p:sp>
      <p:sp>
        <p:nvSpPr>
          <p:cNvPr id="5" name="ZoneTexte 4">
            <a:extLst>
              <a:ext uri="{FF2B5EF4-FFF2-40B4-BE49-F238E27FC236}">
                <a16:creationId xmlns:a16="http://schemas.microsoft.com/office/drawing/2014/main" id="{A31D3337-673C-2A9E-A49A-E0BA1AF1E60C}"/>
              </a:ext>
            </a:extLst>
          </p:cNvPr>
          <p:cNvSpPr txBox="1"/>
          <p:nvPr/>
        </p:nvSpPr>
        <p:spPr>
          <a:xfrm>
            <a:off x="2671997" y="-3717636"/>
            <a:ext cx="5343992" cy="369332"/>
          </a:xfrm>
          <a:prstGeom prst="rect">
            <a:avLst/>
          </a:prstGeom>
          <a:noFill/>
        </p:spPr>
        <p:txBody>
          <a:bodyPr wrap="square">
            <a:spAutoFit/>
          </a:bodyPr>
          <a:lstStyle/>
          <a:p>
            <a:pPr marL="285750" indent="-285750">
              <a:buFont typeface="Arial" panose="020B0604020202020204" pitchFamily="34" charset="0"/>
              <a:buChar char="•"/>
            </a:pPr>
            <a:r>
              <a:rPr lang="en-US" dirty="0"/>
              <a:t>.</a:t>
            </a:r>
          </a:p>
        </p:txBody>
      </p:sp>
      <p:pic>
        <p:nvPicPr>
          <p:cNvPr id="8" name="Image 7">
            <a:extLst>
              <a:ext uri="{FF2B5EF4-FFF2-40B4-BE49-F238E27FC236}">
                <a16:creationId xmlns:a16="http://schemas.microsoft.com/office/drawing/2014/main" id="{3AA4002D-D1FA-4CD5-E0D0-DCA5E59B4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3779" y="1027176"/>
            <a:ext cx="6199430" cy="5855970"/>
          </a:xfrm>
          <a:prstGeom prst="rect">
            <a:avLst/>
          </a:prstGeom>
        </p:spPr>
      </p:pic>
    </p:spTree>
    <p:extLst>
      <p:ext uri="{BB962C8B-B14F-4D97-AF65-F5344CB8AC3E}">
        <p14:creationId xmlns:p14="http://schemas.microsoft.com/office/powerpoint/2010/main" val="2449298296"/>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A09ED3D-EB88-49F7-279C-7AAF1A3F3477}"/>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8BB44432-5D06-C174-1726-A82233726DD7}"/>
              </a:ext>
            </a:extLst>
          </p:cNvPr>
          <p:cNvPicPr>
            <a:picLocks noChangeAspect="1"/>
          </p:cNvPicPr>
          <p:nvPr/>
        </p:nvPicPr>
        <p:blipFill>
          <a:blip r:embed="rId3"/>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56BDC85F-F3BE-E5C6-DC19-6EEAEB2B2206}"/>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5. Recherche sur le Web</a:t>
            </a:r>
          </a:p>
        </p:txBody>
      </p:sp>
      <p:sp>
        <p:nvSpPr>
          <p:cNvPr id="5" name="ZoneTexte 4">
            <a:extLst>
              <a:ext uri="{FF2B5EF4-FFF2-40B4-BE49-F238E27FC236}">
                <a16:creationId xmlns:a16="http://schemas.microsoft.com/office/drawing/2014/main" id="{627370F4-AAC7-8209-8C52-41A80BE3D83D}"/>
              </a:ext>
            </a:extLst>
          </p:cNvPr>
          <p:cNvSpPr txBox="1"/>
          <p:nvPr/>
        </p:nvSpPr>
        <p:spPr>
          <a:xfrm>
            <a:off x="2671997" y="-3717636"/>
            <a:ext cx="5343992" cy="369332"/>
          </a:xfrm>
          <a:prstGeom prst="rect">
            <a:avLst/>
          </a:prstGeom>
          <a:noFill/>
        </p:spPr>
        <p:txBody>
          <a:bodyPr wrap="square">
            <a:spAutoFit/>
          </a:bodyPr>
          <a:lstStyle/>
          <a:p>
            <a:pPr marL="285750" indent="-285750">
              <a:buFont typeface="Arial" panose="020B0604020202020204" pitchFamily="34" charset="0"/>
              <a:buChar char="•"/>
            </a:pPr>
            <a:r>
              <a:rPr lang="en-US" dirty="0"/>
              <a:t>.</a:t>
            </a:r>
          </a:p>
        </p:txBody>
      </p:sp>
      <p:pic>
        <p:nvPicPr>
          <p:cNvPr id="9" name="Image 8">
            <a:extLst>
              <a:ext uri="{FF2B5EF4-FFF2-40B4-BE49-F238E27FC236}">
                <a16:creationId xmlns:a16="http://schemas.microsoft.com/office/drawing/2014/main" id="{F479B12A-595B-6895-3889-FBDDD842A2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5641" y="1029255"/>
            <a:ext cx="7554970" cy="5853891"/>
          </a:xfrm>
          <a:prstGeom prst="rect">
            <a:avLst/>
          </a:prstGeom>
        </p:spPr>
      </p:pic>
    </p:spTree>
    <p:extLst>
      <p:ext uri="{BB962C8B-B14F-4D97-AF65-F5344CB8AC3E}">
        <p14:creationId xmlns:p14="http://schemas.microsoft.com/office/powerpoint/2010/main" val="90566321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48768" y="679704"/>
            <a:ext cx="10591800" cy="231648"/>
          </a:xfrm>
          <a:prstGeom prst="rect">
            <a:avLst/>
          </a:prstGeom>
        </p:spPr>
      </p:pic>
      <p:sp>
        <p:nvSpPr>
          <p:cNvPr id="3" name="Rectangle 2"/>
          <p:cNvSpPr/>
          <p:nvPr/>
        </p:nvSpPr>
        <p:spPr>
          <a:xfrm>
            <a:off x="435864" y="198120"/>
            <a:ext cx="6019800" cy="365760"/>
          </a:xfrm>
          <a:prstGeom prst="rect">
            <a:avLst/>
          </a:prstGeom>
        </p:spPr>
        <p:txBody>
          <a:bodyPr wrap="none" lIns="0" tIns="0" rIns="0" bIns="0">
            <a:noAutofit/>
          </a:bodyPr>
          <a:lstStyle/>
          <a:p>
            <a:pPr indent="0"/>
            <a:r>
              <a:rPr lang="en-US" sz="2700" b="1" dirty="0">
                <a:solidFill>
                  <a:srgbClr val="161616"/>
                </a:solidFill>
                <a:latin typeface="Arial"/>
              </a:rPr>
              <a:t>Overview of Presentation</a:t>
            </a:r>
          </a:p>
        </p:txBody>
      </p:sp>
      <p:sp>
        <p:nvSpPr>
          <p:cNvPr id="4" name="Rectangle 3"/>
          <p:cNvSpPr/>
          <p:nvPr/>
        </p:nvSpPr>
        <p:spPr>
          <a:xfrm>
            <a:off x="2180380" y="1667585"/>
            <a:ext cx="6112855" cy="1520952"/>
          </a:xfrm>
          <a:prstGeom prst="rect">
            <a:avLst/>
          </a:prstGeom>
        </p:spPr>
        <p:txBody>
          <a:bodyPr lIns="0" tIns="0" rIns="0" bIns="0">
            <a:noAutofit/>
          </a:bodyPr>
          <a:lstStyle/>
          <a:p>
            <a:pPr indent="0" algn="just">
              <a:lnSpc>
                <a:spcPts val="4656"/>
              </a:lnSpc>
            </a:pPr>
            <a:r>
              <a:rPr lang="en-US" sz="2800" b="1" dirty="0">
                <a:latin typeface="Arial"/>
              </a:rPr>
              <a:t>1.  Introduction to IR</a:t>
            </a:r>
          </a:p>
          <a:p>
            <a:pPr indent="0" algn="just">
              <a:lnSpc>
                <a:spcPts val="4656"/>
              </a:lnSpc>
            </a:pPr>
            <a:r>
              <a:rPr lang="en-US" sz="2800" b="1" dirty="0">
                <a:latin typeface="Arial"/>
              </a:rPr>
              <a:t>2.  Principes </a:t>
            </a:r>
            <a:r>
              <a:rPr lang="en-US" sz="2800" b="1" dirty="0" err="1">
                <a:latin typeface="Arial"/>
              </a:rPr>
              <a:t>Fondamentaux</a:t>
            </a:r>
            <a:endParaRPr lang="en-US" sz="2800" b="1" dirty="0">
              <a:latin typeface="Arial"/>
            </a:endParaRPr>
          </a:p>
          <a:p>
            <a:pPr marL="514350" indent="-514350" algn="just">
              <a:lnSpc>
                <a:spcPts val="4656"/>
              </a:lnSpc>
              <a:buAutoNum type="arabicPeriod" startAt="3"/>
            </a:pPr>
            <a:r>
              <a:rPr lang="en-US" sz="2800" b="1" dirty="0">
                <a:latin typeface="Arial"/>
              </a:rPr>
              <a:t>IR Models</a:t>
            </a:r>
          </a:p>
          <a:p>
            <a:pPr marL="514350" indent="-514350" algn="just">
              <a:lnSpc>
                <a:spcPts val="4656"/>
              </a:lnSpc>
              <a:buAutoNum type="arabicPeriod" startAt="3"/>
            </a:pPr>
            <a:r>
              <a:rPr lang="en-US" sz="2800" b="1" dirty="0">
                <a:latin typeface="Arial"/>
              </a:rPr>
              <a:t>Evaluation of IR Systems</a:t>
            </a:r>
          </a:p>
          <a:p>
            <a:pPr marL="514350" indent="-514350" algn="just">
              <a:lnSpc>
                <a:spcPts val="4656"/>
              </a:lnSpc>
              <a:buAutoNum type="arabicPeriod" startAt="3"/>
            </a:pPr>
            <a:r>
              <a:rPr lang="en-US" sz="2800" b="1" dirty="0">
                <a:latin typeface="Arial"/>
              </a:rPr>
              <a:t>Recherche sur le Web</a:t>
            </a:r>
          </a:p>
          <a:p>
            <a:pPr marL="514350" indent="-514350" algn="just">
              <a:lnSpc>
                <a:spcPts val="4656"/>
              </a:lnSpc>
              <a:buAutoNum type="arabicPeriod" startAt="3"/>
            </a:pPr>
            <a:r>
              <a:rPr lang="en-US" sz="2800" b="1" dirty="0" err="1">
                <a:latin typeface="Arial"/>
              </a:rPr>
              <a:t>Défis</a:t>
            </a:r>
            <a:r>
              <a:rPr lang="en-US" sz="2800" b="1" dirty="0">
                <a:latin typeface="Arial"/>
              </a:rPr>
              <a:t> </a:t>
            </a:r>
            <a:r>
              <a:rPr lang="en-US" sz="2800" b="1" dirty="0" err="1">
                <a:latin typeface="Arial"/>
              </a:rPr>
              <a:t>actuels</a:t>
            </a:r>
            <a:r>
              <a:rPr lang="en-US" sz="2800" b="1" dirty="0">
                <a:latin typeface="Arial"/>
              </a:rPr>
              <a:t> et </a:t>
            </a:r>
            <a:r>
              <a:rPr lang="en-US" sz="2800" b="1" dirty="0" err="1">
                <a:latin typeface="Arial"/>
              </a:rPr>
              <a:t>Futurs</a:t>
            </a:r>
            <a:endParaRPr lang="en-US" sz="2800" b="1" dirty="0">
              <a:latin typeface="Arial"/>
            </a:endParaRPr>
          </a:p>
          <a:p>
            <a:pPr marL="514350" indent="-514350" algn="just">
              <a:lnSpc>
                <a:spcPts val="4656"/>
              </a:lnSpc>
              <a:buAutoNum type="arabicPeriod" startAt="3"/>
            </a:pPr>
            <a:r>
              <a:rPr lang="en-US" sz="2800" b="1" dirty="0">
                <a:latin typeface="Arial"/>
              </a:rPr>
              <a:t>Applications</a:t>
            </a:r>
          </a:p>
        </p:txBody>
      </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EE4DB52-21EF-8636-69A1-66C85F375059}"/>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FED7FB9A-DBB8-CAAA-552F-D6107801B6FD}"/>
              </a:ext>
            </a:extLst>
          </p:cNvPr>
          <p:cNvPicPr>
            <a:picLocks noChangeAspect="1"/>
          </p:cNvPicPr>
          <p:nvPr/>
        </p:nvPicPr>
        <p:blipFill>
          <a:blip r:embed="rId3"/>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BE304DEC-F463-9164-F256-5378CE4D8CF4}"/>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5. Recherche sur le Web : </a:t>
            </a:r>
            <a:r>
              <a:rPr lang="fr-FR" sz="2800" b="1" dirty="0"/>
              <a:t>Web IR System Architecture</a:t>
            </a:r>
            <a:endParaRPr lang="en-US" sz="2700" b="1" dirty="0">
              <a:solidFill>
                <a:srgbClr val="161616"/>
              </a:solidFill>
              <a:latin typeface="Arial"/>
            </a:endParaRPr>
          </a:p>
        </p:txBody>
      </p:sp>
      <p:sp>
        <p:nvSpPr>
          <p:cNvPr id="5" name="ZoneTexte 4">
            <a:extLst>
              <a:ext uri="{FF2B5EF4-FFF2-40B4-BE49-F238E27FC236}">
                <a16:creationId xmlns:a16="http://schemas.microsoft.com/office/drawing/2014/main" id="{1AAB70E3-0153-8EA5-EDD6-43316940EDB6}"/>
              </a:ext>
            </a:extLst>
          </p:cNvPr>
          <p:cNvSpPr txBox="1"/>
          <p:nvPr/>
        </p:nvSpPr>
        <p:spPr>
          <a:xfrm>
            <a:off x="2671997" y="-3717636"/>
            <a:ext cx="5343992" cy="369332"/>
          </a:xfrm>
          <a:prstGeom prst="rect">
            <a:avLst/>
          </a:prstGeom>
          <a:noFill/>
        </p:spPr>
        <p:txBody>
          <a:bodyPr wrap="square">
            <a:spAutoFit/>
          </a:bodyPr>
          <a:lstStyle/>
          <a:p>
            <a:pPr marL="285750" indent="-285750">
              <a:buFont typeface="Arial" panose="020B0604020202020204" pitchFamily="34" charset="0"/>
              <a:buChar char="•"/>
            </a:pPr>
            <a:r>
              <a:rPr lang="en-US" dirty="0"/>
              <a:t>.</a:t>
            </a:r>
          </a:p>
        </p:txBody>
      </p:sp>
      <p:pic>
        <p:nvPicPr>
          <p:cNvPr id="4" name="Picture 5" descr="amconfus">
            <a:extLst>
              <a:ext uri="{FF2B5EF4-FFF2-40B4-BE49-F238E27FC236}">
                <a16:creationId xmlns:a16="http://schemas.microsoft.com/office/drawing/2014/main" id="{C512B65F-B010-4C92-A429-9350EBC50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2728" y="3514012"/>
            <a:ext cx="931863" cy="20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6">
            <a:extLst>
              <a:ext uri="{FF2B5EF4-FFF2-40B4-BE49-F238E27FC236}">
                <a16:creationId xmlns:a16="http://schemas.microsoft.com/office/drawing/2014/main" id="{8F674FB1-4C44-1BAF-42D0-62377FE91F34}"/>
              </a:ext>
            </a:extLst>
          </p:cNvPr>
          <p:cNvSpPr>
            <a:spLocks noChangeArrowheads="1"/>
          </p:cNvSpPr>
          <p:nvPr/>
        </p:nvSpPr>
        <p:spPr bwMode="auto">
          <a:xfrm>
            <a:off x="9398000" y="2004191"/>
            <a:ext cx="1295400" cy="914400"/>
          </a:xfrm>
          <a:prstGeom prst="wedgeRoundRectCallout">
            <a:avLst>
              <a:gd name="adj1" fmla="val -44021"/>
              <a:gd name="adj2" fmla="val 115277"/>
              <a:gd name="adj3" fmla="val 16667"/>
            </a:avLst>
          </a:prstGeom>
          <a:solidFill>
            <a:srgbClr val="11DBDB"/>
          </a:solidFill>
          <a:ln w="9525">
            <a:solidFill>
              <a:schemeClr val="tx1"/>
            </a:solidFill>
            <a:miter lim="800000"/>
            <a:headEnd/>
            <a:tailEnd/>
          </a:ln>
        </p:spPr>
        <p:txBody>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a:spcBef>
                <a:spcPct val="0"/>
              </a:spcBef>
              <a:buClrTx/>
              <a:buNone/>
            </a:pPr>
            <a:r>
              <a:rPr lang="en-US" altLang="en-US" sz="2000" dirty="0"/>
              <a:t>Query String</a:t>
            </a:r>
          </a:p>
          <a:p>
            <a:pPr algn="ctr" eaLnBrk="1" hangingPunct="1">
              <a:spcBef>
                <a:spcPct val="0"/>
              </a:spcBef>
              <a:buClrTx/>
              <a:buFontTx/>
              <a:buNone/>
            </a:pPr>
            <a:endParaRPr lang="en-US" altLang="en-US" sz="2000" dirty="0"/>
          </a:p>
        </p:txBody>
      </p:sp>
      <p:sp>
        <p:nvSpPr>
          <p:cNvPr id="7" name="Rectangle 9">
            <a:extLst>
              <a:ext uri="{FF2B5EF4-FFF2-40B4-BE49-F238E27FC236}">
                <a16:creationId xmlns:a16="http://schemas.microsoft.com/office/drawing/2014/main" id="{6F54FC3A-ACE9-A07D-135C-7D91D691ACC5}"/>
              </a:ext>
            </a:extLst>
          </p:cNvPr>
          <p:cNvSpPr>
            <a:spLocks noChangeArrowheads="1"/>
          </p:cNvSpPr>
          <p:nvPr/>
        </p:nvSpPr>
        <p:spPr bwMode="auto">
          <a:xfrm>
            <a:off x="5729896" y="3449719"/>
            <a:ext cx="2057400" cy="1066800"/>
          </a:xfrm>
          <a:prstGeom prst="rect">
            <a:avLst/>
          </a:prstGeom>
          <a:solidFill>
            <a:srgbClr val="98ED8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8ED87"/>
            </a:extrusionClr>
            <a:contourClr>
              <a:srgbClr val="98ED87"/>
            </a:contourClr>
          </a:sp3d>
        </p:spPr>
        <p:txBody>
          <a:bodyPr wrap="none" anchor="ctr">
            <a:flatTx/>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r>
              <a:rPr lang="en-US" altLang="en-US" sz="2400" dirty="0"/>
              <a:t>IR</a:t>
            </a:r>
          </a:p>
          <a:p>
            <a:pPr algn="ctr" eaLnBrk="1" hangingPunct="1">
              <a:spcBef>
                <a:spcPct val="0"/>
              </a:spcBef>
              <a:buClrTx/>
              <a:buFontTx/>
              <a:buNone/>
            </a:pPr>
            <a:r>
              <a:rPr lang="en-US" altLang="en-US" sz="2400" dirty="0"/>
              <a:t>System</a:t>
            </a:r>
          </a:p>
        </p:txBody>
      </p:sp>
      <p:sp>
        <p:nvSpPr>
          <p:cNvPr id="8" name="Oval 11">
            <a:extLst>
              <a:ext uri="{FF2B5EF4-FFF2-40B4-BE49-F238E27FC236}">
                <a16:creationId xmlns:a16="http://schemas.microsoft.com/office/drawing/2014/main" id="{894BDB6F-B3D2-8137-555D-535058E9E1EC}"/>
              </a:ext>
            </a:extLst>
          </p:cNvPr>
          <p:cNvSpPr>
            <a:spLocks noChangeArrowheads="1"/>
          </p:cNvSpPr>
          <p:nvPr/>
        </p:nvSpPr>
        <p:spPr bwMode="auto">
          <a:xfrm>
            <a:off x="5005996" y="5648965"/>
            <a:ext cx="1752600" cy="914400"/>
          </a:xfrm>
          <a:prstGeom prst="ellipse">
            <a:avLst/>
          </a:prstGeom>
          <a:solidFill>
            <a:srgbClr val="11DBDB"/>
          </a:solidFill>
          <a:ln w="9525">
            <a:solidFill>
              <a:schemeClr val="tx1"/>
            </a:solidFill>
            <a:round/>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r>
              <a:rPr lang="en-US" altLang="en-US" sz="2000" dirty="0"/>
              <a:t>Ranked</a:t>
            </a:r>
          </a:p>
          <a:p>
            <a:pPr algn="ctr" eaLnBrk="1" hangingPunct="1">
              <a:spcBef>
                <a:spcPct val="0"/>
              </a:spcBef>
              <a:buClrTx/>
              <a:buFontTx/>
              <a:buNone/>
            </a:pPr>
            <a:r>
              <a:rPr lang="en-US" altLang="en-US" sz="2000" dirty="0"/>
              <a:t>Documents</a:t>
            </a:r>
          </a:p>
        </p:txBody>
      </p:sp>
      <p:sp>
        <p:nvSpPr>
          <p:cNvPr id="10" name="Rectangle 13">
            <a:extLst>
              <a:ext uri="{FF2B5EF4-FFF2-40B4-BE49-F238E27FC236}">
                <a16:creationId xmlns:a16="http://schemas.microsoft.com/office/drawing/2014/main" id="{AB265983-3E4B-F020-08DE-B678B043A430}"/>
              </a:ext>
            </a:extLst>
          </p:cNvPr>
          <p:cNvSpPr>
            <a:spLocks noChangeArrowheads="1"/>
          </p:cNvSpPr>
          <p:nvPr/>
        </p:nvSpPr>
        <p:spPr bwMode="auto">
          <a:xfrm>
            <a:off x="3786796" y="5490764"/>
            <a:ext cx="1219200" cy="1671638"/>
          </a:xfrm>
          <a:prstGeom prst="rect">
            <a:avLst/>
          </a:prstGeom>
          <a:solidFill>
            <a:schemeClr val="bg1"/>
          </a:solidFill>
          <a:ln w="952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spcBef>
                <a:spcPct val="0"/>
              </a:spcBef>
              <a:buClrTx/>
              <a:buNone/>
            </a:pPr>
            <a:r>
              <a:rPr lang="en-US" altLang="en-US" sz="1600" dirty="0"/>
              <a:t>1. Page1</a:t>
            </a:r>
          </a:p>
          <a:p>
            <a:pPr>
              <a:spcBef>
                <a:spcPct val="0"/>
              </a:spcBef>
              <a:buClrTx/>
              <a:buNone/>
            </a:pPr>
            <a:r>
              <a:rPr lang="en-US" altLang="en-US" sz="1600" dirty="0"/>
              <a:t>2. Page2</a:t>
            </a:r>
          </a:p>
          <a:p>
            <a:pPr>
              <a:spcBef>
                <a:spcPct val="0"/>
              </a:spcBef>
              <a:buClrTx/>
              <a:buNone/>
            </a:pPr>
            <a:r>
              <a:rPr lang="en-US" altLang="en-US" sz="1600" dirty="0"/>
              <a:t>3. Page3</a:t>
            </a:r>
          </a:p>
          <a:p>
            <a:pPr>
              <a:spcBef>
                <a:spcPct val="0"/>
              </a:spcBef>
              <a:buClrTx/>
              <a:buNone/>
            </a:pPr>
            <a:r>
              <a:rPr lang="en-US" altLang="en-US" sz="1600" dirty="0"/>
              <a:t>    .</a:t>
            </a:r>
          </a:p>
          <a:p>
            <a:pPr>
              <a:spcBef>
                <a:spcPct val="0"/>
              </a:spcBef>
              <a:buClrTx/>
              <a:buNone/>
            </a:pPr>
            <a:r>
              <a:rPr lang="en-US" altLang="en-US" sz="1600" dirty="0"/>
              <a:t>    .</a:t>
            </a:r>
          </a:p>
          <a:p>
            <a:pPr algn="ctr" eaLnBrk="1" hangingPunct="1">
              <a:spcBef>
                <a:spcPct val="0"/>
              </a:spcBef>
              <a:buClrTx/>
              <a:buFontTx/>
              <a:buNone/>
            </a:pPr>
            <a:endParaRPr lang="en-US" altLang="en-US" sz="2400" dirty="0"/>
          </a:p>
        </p:txBody>
      </p:sp>
      <p:sp>
        <p:nvSpPr>
          <p:cNvPr id="11" name="Oval 17">
            <a:extLst>
              <a:ext uri="{FF2B5EF4-FFF2-40B4-BE49-F238E27FC236}">
                <a16:creationId xmlns:a16="http://schemas.microsoft.com/office/drawing/2014/main" id="{36435F52-98B6-1057-1449-73D471D5EE94}"/>
              </a:ext>
            </a:extLst>
          </p:cNvPr>
          <p:cNvSpPr>
            <a:spLocks noChangeArrowheads="1"/>
          </p:cNvSpPr>
          <p:nvPr/>
        </p:nvSpPr>
        <p:spPr bwMode="auto">
          <a:xfrm>
            <a:off x="6222235" y="1402873"/>
            <a:ext cx="1676400" cy="914400"/>
          </a:xfrm>
          <a:prstGeom prst="ellipse">
            <a:avLst/>
          </a:prstGeom>
          <a:solidFill>
            <a:srgbClr val="11DBDB"/>
          </a:solidFill>
          <a:ln w="9525">
            <a:solidFill>
              <a:schemeClr val="tx1"/>
            </a:solidFill>
            <a:round/>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r>
              <a:rPr lang="en-US" altLang="en-US" sz="2000" dirty="0"/>
              <a:t>Document</a:t>
            </a:r>
          </a:p>
          <a:p>
            <a:pPr algn="ctr" eaLnBrk="1" hangingPunct="1">
              <a:spcBef>
                <a:spcPct val="0"/>
              </a:spcBef>
              <a:buClrTx/>
              <a:buFontTx/>
              <a:buNone/>
            </a:pPr>
            <a:r>
              <a:rPr lang="en-US" altLang="en-US" sz="2000" dirty="0"/>
              <a:t>corpus</a:t>
            </a:r>
          </a:p>
        </p:txBody>
      </p:sp>
      <p:grpSp>
        <p:nvGrpSpPr>
          <p:cNvPr id="12" name="Group 19">
            <a:extLst>
              <a:ext uri="{FF2B5EF4-FFF2-40B4-BE49-F238E27FC236}">
                <a16:creationId xmlns:a16="http://schemas.microsoft.com/office/drawing/2014/main" id="{0D1945A6-2A4B-56D3-6865-C8CF4F135082}"/>
              </a:ext>
            </a:extLst>
          </p:cNvPr>
          <p:cNvGrpSpPr>
            <a:grpSpLocks/>
          </p:cNvGrpSpPr>
          <p:nvPr/>
        </p:nvGrpSpPr>
        <p:grpSpPr bwMode="auto">
          <a:xfrm>
            <a:off x="76588" y="1177747"/>
            <a:ext cx="1977707" cy="1749303"/>
            <a:chOff x="528" y="960"/>
            <a:chExt cx="1728" cy="1392"/>
          </a:xfrm>
        </p:grpSpPr>
        <p:sp>
          <p:nvSpPr>
            <p:cNvPr id="13" name="Cloud">
              <a:extLst>
                <a:ext uri="{FF2B5EF4-FFF2-40B4-BE49-F238E27FC236}">
                  <a16:creationId xmlns:a16="http://schemas.microsoft.com/office/drawing/2014/main" id="{820428A0-BD8B-02FA-E6A8-4B90DEDD711A}"/>
                </a:ext>
              </a:extLst>
            </p:cNvPr>
            <p:cNvSpPr>
              <a:spLocks noChangeAspect="1" noEditPoints="1" noChangeArrowheads="1"/>
            </p:cNvSpPr>
            <p:nvPr/>
          </p:nvSpPr>
          <p:spPr bwMode="auto">
            <a:xfrm>
              <a:off x="528" y="960"/>
              <a:ext cx="1728" cy="1392"/>
            </a:xfrm>
            <a:custGeom>
              <a:avLst/>
              <a:gdLst>
                <a:gd name="T0" fmla="*/ 0 w 21600"/>
                <a:gd name="T1" fmla="*/ 3 h 21600"/>
                <a:gd name="T2" fmla="*/ 6 w 21600"/>
                <a:gd name="T3" fmla="*/ 6 h 21600"/>
                <a:gd name="T4" fmla="*/ 11 w 21600"/>
                <a:gd name="T5" fmla="*/ 3 h 21600"/>
                <a:gd name="T6" fmla="*/ 6 w 21600"/>
                <a:gd name="T7" fmla="*/ 0 h 21600"/>
                <a:gd name="T8" fmla="*/ 0 60000 65536"/>
                <a:gd name="T9" fmla="*/ 0 60000 65536"/>
                <a:gd name="T10" fmla="*/ 0 60000 65536"/>
                <a:gd name="T11" fmla="*/ 0 60000 65536"/>
                <a:gd name="T12" fmla="*/ 2975 w 21600"/>
                <a:gd name="T13" fmla="*/ 3259 h 21600"/>
                <a:gd name="T14" fmla="*/ 17088 w 21600"/>
                <a:gd name="T15" fmla="*/ 17333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14" name="Text Box 21">
              <a:extLst>
                <a:ext uri="{FF2B5EF4-FFF2-40B4-BE49-F238E27FC236}">
                  <a16:creationId xmlns:a16="http://schemas.microsoft.com/office/drawing/2014/main" id="{E8DFB92D-E3FB-805A-98BF-2E1D7405EF6A}"/>
                </a:ext>
              </a:extLst>
            </p:cNvPr>
            <p:cNvSpPr txBox="1">
              <a:spLocks noChangeArrowheads="1"/>
            </p:cNvSpPr>
            <p:nvPr/>
          </p:nvSpPr>
          <p:spPr bwMode="auto">
            <a:xfrm>
              <a:off x="1152" y="1104"/>
              <a:ext cx="4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spcBef>
                  <a:spcPct val="0"/>
                </a:spcBef>
                <a:buClrTx/>
                <a:buFontTx/>
                <a:buNone/>
              </a:pPr>
              <a:r>
                <a:rPr lang="en-US" altLang="en-US" sz="2400"/>
                <a:t>Web</a:t>
              </a:r>
            </a:p>
          </p:txBody>
        </p:sp>
        <p:grpSp>
          <p:nvGrpSpPr>
            <p:cNvPr id="15" name="Group 22">
              <a:extLst>
                <a:ext uri="{FF2B5EF4-FFF2-40B4-BE49-F238E27FC236}">
                  <a16:creationId xmlns:a16="http://schemas.microsoft.com/office/drawing/2014/main" id="{09AD9DA4-8F7A-4497-D5BA-285EBF718FA2}"/>
                </a:ext>
              </a:extLst>
            </p:cNvPr>
            <p:cNvGrpSpPr>
              <a:grpSpLocks/>
            </p:cNvGrpSpPr>
            <p:nvPr/>
          </p:nvGrpSpPr>
          <p:grpSpPr bwMode="auto">
            <a:xfrm>
              <a:off x="1008" y="1392"/>
              <a:ext cx="864" cy="768"/>
              <a:chOff x="1872" y="1152"/>
              <a:chExt cx="2784" cy="2496"/>
            </a:xfrm>
          </p:grpSpPr>
          <p:grpSp>
            <p:nvGrpSpPr>
              <p:cNvPr id="16" name="Group 23">
                <a:extLst>
                  <a:ext uri="{FF2B5EF4-FFF2-40B4-BE49-F238E27FC236}">
                    <a16:creationId xmlns:a16="http://schemas.microsoft.com/office/drawing/2014/main" id="{CD38FD02-49EC-12AC-7FD8-3D0A07E62DE9}"/>
                  </a:ext>
                </a:extLst>
              </p:cNvPr>
              <p:cNvGrpSpPr>
                <a:grpSpLocks/>
              </p:cNvGrpSpPr>
              <p:nvPr/>
            </p:nvGrpSpPr>
            <p:grpSpPr bwMode="auto">
              <a:xfrm>
                <a:off x="1872" y="1872"/>
                <a:ext cx="528" cy="624"/>
                <a:chOff x="1488" y="1392"/>
                <a:chExt cx="528" cy="624"/>
              </a:xfrm>
            </p:grpSpPr>
            <p:sp>
              <p:nvSpPr>
                <p:cNvPr id="84" name="Rectangle 24">
                  <a:extLst>
                    <a:ext uri="{FF2B5EF4-FFF2-40B4-BE49-F238E27FC236}">
                      <a16:creationId xmlns:a16="http://schemas.microsoft.com/office/drawing/2014/main" id="{86C826D5-AAB5-2E14-9245-C9D34CFA3D44}"/>
                    </a:ext>
                  </a:extLst>
                </p:cNvPr>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lnSpc>
                      <a:spcPct val="90000"/>
                    </a:lnSpc>
                    <a:buClr>
                      <a:srgbClr val="00CC00"/>
                    </a:buClr>
                    <a:buFontTx/>
                    <a:buChar char="–"/>
                  </a:pPr>
                  <a:endParaRPr lang="en-US" altLang="en-US" sz="2400">
                    <a:solidFill>
                      <a:srgbClr val="333399"/>
                    </a:solidFill>
                  </a:endParaRPr>
                </a:p>
              </p:txBody>
            </p:sp>
            <p:sp>
              <p:nvSpPr>
                <p:cNvPr id="85" name="Line 25">
                  <a:extLst>
                    <a:ext uri="{FF2B5EF4-FFF2-40B4-BE49-F238E27FC236}">
                      <a16:creationId xmlns:a16="http://schemas.microsoft.com/office/drawing/2014/main" id="{006CA04A-BA7D-9451-84EA-F50FC8309703}"/>
                    </a:ext>
                  </a:extLst>
                </p:cNvPr>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6" name="Line 26">
                  <a:extLst>
                    <a:ext uri="{FF2B5EF4-FFF2-40B4-BE49-F238E27FC236}">
                      <a16:creationId xmlns:a16="http://schemas.microsoft.com/office/drawing/2014/main" id="{5E96CBF9-358C-A5B3-6A00-A720B58A5946}"/>
                    </a:ext>
                  </a:extLst>
                </p:cNvPr>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7" name="Line 27">
                  <a:extLst>
                    <a:ext uri="{FF2B5EF4-FFF2-40B4-BE49-F238E27FC236}">
                      <a16:creationId xmlns:a16="http://schemas.microsoft.com/office/drawing/2014/main" id="{F75BBD35-6C54-218F-E85A-33B3B05A5483}"/>
                    </a:ext>
                  </a:extLst>
                </p:cNvPr>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8" name="Line 28">
                  <a:extLst>
                    <a:ext uri="{FF2B5EF4-FFF2-40B4-BE49-F238E27FC236}">
                      <a16:creationId xmlns:a16="http://schemas.microsoft.com/office/drawing/2014/main" id="{7363B94C-B7B1-65EC-B192-B784C92585C3}"/>
                    </a:ext>
                  </a:extLst>
                </p:cNvPr>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9" name="Line 29">
                  <a:extLst>
                    <a:ext uri="{FF2B5EF4-FFF2-40B4-BE49-F238E27FC236}">
                      <a16:creationId xmlns:a16="http://schemas.microsoft.com/office/drawing/2014/main" id="{D7C1FA63-56F6-91A2-3E9B-513026C8AD0E}"/>
                    </a:ext>
                  </a:extLst>
                </p:cNvPr>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0" name="Line 30">
                  <a:extLst>
                    <a:ext uri="{FF2B5EF4-FFF2-40B4-BE49-F238E27FC236}">
                      <a16:creationId xmlns:a16="http://schemas.microsoft.com/office/drawing/2014/main" id="{5C3DF735-1805-206A-7F9D-998FD050B3C7}"/>
                    </a:ext>
                  </a:extLst>
                </p:cNvPr>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1" name="Line 31">
                  <a:extLst>
                    <a:ext uri="{FF2B5EF4-FFF2-40B4-BE49-F238E27FC236}">
                      <a16:creationId xmlns:a16="http://schemas.microsoft.com/office/drawing/2014/main" id="{BA4D07A5-6300-9F0A-994B-70FC0A275E7F}"/>
                    </a:ext>
                  </a:extLst>
                </p:cNvPr>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2" name="Line 32">
                  <a:extLst>
                    <a:ext uri="{FF2B5EF4-FFF2-40B4-BE49-F238E27FC236}">
                      <a16:creationId xmlns:a16="http://schemas.microsoft.com/office/drawing/2014/main" id="{560D3312-64E5-662D-A235-8E3D352FF9B2}"/>
                    </a:ext>
                  </a:extLst>
                </p:cNvPr>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3" name="Line 33">
                  <a:extLst>
                    <a:ext uri="{FF2B5EF4-FFF2-40B4-BE49-F238E27FC236}">
                      <a16:creationId xmlns:a16="http://schemas.microsoft.com/office/drawing/2014/main" id="{97004FF2-DE63-42F9-DF73-78CCB0FF68EF}"/>
                    </a:ext>
                  </a:extLst>
                </p:cNvPr>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7" name="Group 34">
                <a:extLst>
                  <a:ext uri="{FF2B5EF4-FFF2-40B4-BE49-F238E27FC236}">
                    <a16:creationId xmlns:a16="http://schemas.microsoft.com/office/drawing/2014/main" id="{43BE59CE-5D79-01D0-3D38-3D8CDAB17E01}"/>
                  </a:ext>
                </a:extLst>
              </p:cNvPr>
              <p:cNvGrpSpPr>
                <a:grpSpLocks/>
              </p:cNvGrpSpPr>
              <p:nvPr/>
            </p:nvGrpSpPr>
            <p:grpSpPr bwMode="auto">
              <a:xfrm>
                <a:off x="3072" y="2160"/>
                <a:ext cx="528" cy="624"/>
                <a:chOff x="1488" y="1392"/>
                <a:chExt cx="528" cy="624"/>
              </a:xfrm>
            </p:grpSpPr>
            <p:sp>
              <p:nvSpPr>
                <p:cNvPr id="74" name="Rectangle 35">
                  <a:extLst>
                    <a:ext uri="{FF2B5EF4-FFF2-40B4-BE49-F238E27FC236}">
                      <a16:creationId xmlns:a16="http://schemas.microsoft.com/office/drawing/2014/main" id="{62DB7C74-1910-B499-E84C-F14597984642}"/>
                    </a:ext>
                  </a:extLst>
                </p:cNvPr>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lnSpc>
                      <a:spcPct val="90000"/>
                    </a:lnSpc>
                    <a:buClr>
                      <a:srgbClr val="00CC00"/>
                    </a:buClr>
                    <a:buFontTx/>
                    <a:buChar char="–"/>
                  </a:pPr>
                  <a:endParaRPr lang="en-US" altLang="en-US" sz="2400">
                    <a:solidFill>
                      <a:srgbClr val="333399"/>
                    </a:solidFill>
                  </a:endParaRPr>
                </a:p>
              </p:txBody>
            </p:sp>
            <p:sp>
              <p:nvSpPr>
                <p:cNvPr id="75" name="Line 36">
                  <a:extLst>
                    <a:ext uri="{FF2B5EF4-FFF2-40B4-BE49-F238E27FC236}">
                      <a16:creationId xmlns:a16="http://schemas.microsoft.com/office/drawing/2014/main" id="{42840467-C76F-61F9-62FE-1D73203CE46E}"/>
                    </a:ext>
                  </a:extLst>
                </p:cNvPr>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6" name="Line 37">
                  <a:extLst>
                    <a:ext uri="{FF2B5EF4-FFF2-40B4-BE49-F238E27FC236}">
                      <a16:creationId xmlns:a16="http://schemas.microsoft.com/office/drawing/2014/main" id="{32D66ADD-73CD-F3DD-0309-6540E376B498}"/>
                    </a:ext>
                  </a:extLst>
                </p:cNvPr>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7" name="Line 38">
                  <a:extLst>
                    <a:ext uri="{FF2B5EF4-FFF2-40B4-BE49-F238E27FC236}">
                      <a16:creationId xmlns:a16="http://schemas.microsoft.com/office/drawing/2014/main" id="{910EE262-5BB3-87B4-6FEC-AA5386F63B63}"/>
                    </a:ext>
                  </a:extLst>
                </p:cNvPr>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8" name="Line 39">
                  <a:extLst>
                    <a:ext uri="{FF2B5EF4-FFF2-40B4-BE49-F238E27FC236}">
                      <a16:creationId xmlns:a16="http://schemas.microsoft.com/office/drawing/2014/main" id="{F71668D0-050F-BD1D-204E-93B9C2EFF534}"/>
                    </a:ext>
                  </a:extLst>
                </p:cNvPr>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9" name="Line 40">
                  <a:extLst>
                    <a:ext uri="{FF2B5EF4-FFF2-40B4-BE49-F238E27FC236}">
                      <a16:creationId xmlns:a16="http://schemas.microsoft.com/office/drawing/2014/main" id="{4D44699E-CA5B-B063-64F0-1353EF1725A6}"/>
                    </a:ext>
                  </a:extLst>
                </p:cNvPr>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0" name="Line 41">
                  <a:extLst>
                    <a:ext uri="{FF2B5EF4-FFF2-40B4-BE49-F238E27FC236}">
                      <a16:creationId xmlns:a16="http://schemas.microsoft.com/office/drawing/2014/main" id="{8AF2620D-5006-006D-FBDB-E9BB7FABEBEC}"/>
                    </a:ext>
                  </a:extLst>
                </p:cNvPr>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1" name="Line 42">
                  <a:extLst>
                    <a:ext uri="{FF2B5EF4-FFF2-40B4-BE49-F238E27FC236}">
                      <a16:creationId xmlns:a16="http://schemas.microsoft.com/office/drawing/2014/main" id="{F83EB1A6-03CD-9F5A-B26A-53AF4037DCB3}"/>
                    </a:ext>
                  </a:extLst>
                </p:cNvPr>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2" name="Line 43">
                  <a:extLst>
                    <a:ext uri="{FF2B5EF4-FFF2-40B4-BE49-F238E27FC236}">
                      <a16:creationId xmlns:a16="http://schemas.microsoft.com/office/drawing/2014/main" id="{8BC70130-418F-B916-A2F1-466D73D6BBE2}"/>
                    </a:ext>
                  </a:extLst>
                </p:cNvPr>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3" name="Line 44">
                  <a:extLst>
                    <a:ext uri="{FF2B5EF4-FFF2-40B4-BE49-F238E27FC236}">
                      <a16:creationId xmlns:a16="http://schemas.microsoft.com/office/drawing/2014/main" id="{9F0DF38E-ED86-583D-0606-CB0764F1EA95}"/>
                    </a:ext>
                  </a:extLst>
                </p:cNvPr>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8" name="Group 45">
                <a:extLst>
                  <a:ext uri="{FF2B5EF4-FFF2-40B4-BE49-F238E27FC236}">
                    <a16:creationId xmlns:a16="http://schemas.microsoft.com/office/drawing/2014/main" id="{9A309036-9993-51AB-1533-84FCF300784E}"/>
                  </a:ext>
                </a:extLst>
              </p:cNvPr>
              <p:cNvGrpSpPr>
                <a:grpSpLocks/>
              </p:cNvGrpSpPr>
              <p:nvPr/>
            </p:nvGrpSpPr>
            <p:grpSpPr bwMode="auto">
              <a:xfrm>
                <a:off x="2448" y="3024"/>
                <a:ext cx="528" cy="624"/>
                <a:chOff x="1488" y="1392"/>
                <a:chExt cx="528" cy="624"/>
              </a:xfrm>
            </p:grpSpPr>
            <p:sp>
              <p:nvSpPr>
                <p:cNvPr id="64" name="Rectangle 46">
                  <a:extLst>
                    <a:ext uri="{FF2B5EF4-FFF2-40B4-BE49-F238E27FC236}">
                      <a16:creationId xmlns:a16="http://schemas.microsoft.com/office/drawing/2014/main" id="{FC4B89FA-FF46-78F1-5225-5537ECF0E974}"/>
                    </a:ext>
                  </a:extLst>
                </p:cNvPr>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lnSpc>
                      <a:spcPct val="90000"/>
                    </a:lnSpc>
                    <a:buClr>
                      <a:srgbClr val="00CC00"/>
                    </a:buClr>
                    <a:buFontTx/>
                    <a:buChar char="–"/>
                  </a:pPr>
                  <a:endParaRPr lang="en-US" altLang="en-US" sz="2400">
                    <a:solidFill>
                      <a:srgbClr val="333399"/>
                    </a:solidFill>
                  </a:endParaRPr>
                </a:p>
              </p:txBody>
            </p:sp>
            <p:sp>
              <p:nvSpPr>
                <p:cNvPr id="65" name="Line 47">
                  <a:extLst>
                    <a:ext uri="{FF2B5EF4-FFF2-40B4-BE49-F238E27FC236}">
                      <a16:creationId xmlns:a16="http://schemas.microsoft.com/office/drawing/2014/main" id="{6250AFE7-21B5-59A8-DBC1-125DA3117DD8}"/>
                    </a:ext>
                  </a:extLst>
                </p:cNvPr>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 name="Line 48">
                  <a:extLst>
                    <a:ext uri="{FF2B5EF4-FFF2-40B4-BE49-F238E27FC236}">
                      <a16:creationId xmlns:a16="http://schemas.microsoft.com/office/drawing/2014/main" id="{8EEC980F-45D1-E3CF-81FA-75CB19F34E7A}"/>
                    </a:ext>
                  </a:extLst>
                </p:cNvPr>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7" name="Line 49">
                  <a:extLst>
                    <a:ext uri="{FF2B5EF4-FFF2-40B4-BE49-F238E27FC236}">
                      <a16:creationId xmlns:a16="http://schemas.microsoft.com/office/drawing/2014/main" id="{D473C660-7E26-A115-F2AB-676420C37E60}"/>
                    </a:ext>
                  </a:extLst>
                </p:cNvPr>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8" name="Line 50">
                  <a:extLst>
                    <a:ext uri="{FF2B5EF4-FFF2-40B4-BE49-F238E27FC236}">
                      <a16:creationId xmlns:a16="http://schemas.microsoft.com/office/drawing/2014/main" id="{F0D1A00E-4E94-BD51-9657-B4E30F7BC0C5}"/>
                    </a:ext>
                  </a:extLst>
                </p:cNvPr>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9" name="Line 51">
                  <a:extLst>
                    <a:ext uri="{FF2B5EF4-FFF2-40B4-BE49-F238E27FC236}">
                      <a16:creationId xmlns:a16="http://schemas.microsoft.com/office/drawing/2014/main" id="{27C148D2-1338-DA7C-D907-CB2568CDA28C}"/>
                    </a:ext>
                  </a:extLst>
                </p:cNvPr>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 name="Line 52">
                  <a:extLst>
                    <a:ext uri="{FF2B5EF4-FFF2-40B4-BE49-F238E27FC236}">
                      <a16:creationId xmlns:a16="http://schemas.microsoft.com/office/drawing/2014/main" id="{3FD8A304-DABF-150A-222D-612249A4D95A}"/>
                    </a:ext>
                  </a:extLst>
                </p:cNvPr>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1" name="Line 53">
                  <a:extLst>
                    <a:ext uri="{FF2B5EF4-FFF2-40B4-BE49-F238E27FC236}">
                      <a16:creationId xmlns:a16="http://schemas.microsoft.com/office/drawing/2014/main" id="{3A9E34AE-B92A-8287-0B7C-A75DD12CF1F8}"/>
                    </a:ext>
                  </a:extLst>
                </p:cNvPr>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2" name="Line 54">
                  <a:extLst>
                    <a:ext uri="{FF2B5EF4-FFF2-40B4-BE49-F238E27FC236}">
                      <a16:creationId xmlns:a16="http://schemas.microsoft.com/office/drawing/2014/main" id="{9DAA98B5-FB6A-FCDD-5617-D69F115CE659}"/>
                    </a:ext>
                  </a:extLst>
                </p:cNvPr>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3" name="Line 55">
                  <a:extLst>
                    <a:ext uri="{FF2B5EF4-FFF2-40B4-BE49-F238E27FC236}">
                      <a16:creationId xmlns:a16="http://schemas.microsoft.com/office/drawing/2014/main" id="{7FC9FC2C-40B9-D24A-F4A2-F8065CA40357}"/>
                    </a:ext>
                  </a:extLst>
                </p:cNvPr>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9" name="Group 56">
                <a:extLst>
                  <a:ext uri="{FF2B5EF4-FFF2-40B4-BE49-F238E27FC236}">
                    <a16:creationId xmlns:a16="http://schemas.microsoft.com/office/drawing/2014/main" id="{310DD1C0-4294-3BA3-AF40-AD954835C319}"/>
                  </a:ext>
                </a:extLst>
              </p:cNvPr>
              <p:cNvGrpSpPr>
                <a:grpSpLocks/>
              </p:cNvGrpSpPr>
              <p:nvPr/>
            </p:nvGrpSpPr>
            <p:grpSpPr bwMode="auto">
              <a:xfrm>
                <a:off x="4128" y="2592"/>
                <a:ext cx="528" cy="624"/>
                <a:chOff x="1488" y="1392"/>
                <a:chExt cx="528" cy="624"/>
              </a:xfrm>
            </p:grpSpPr>
            <p:sp>
              <p:nvSpPr>
                <p:cNvPr id="54" name="Rectangle 57">
                  <a:extLst>
                    <a:ext uri="{FF2B5EF4-FFF2-40B4-BE49-F238E27FC236}">
                      <a16:creationId xmlns:a16="http://schemas.microsoft.com/office/drawing/2014/main" id="{6F4E2A1A-3D44-FEB2-7E07-074458616D59}"/>
                    </a:ext>
                  </a:extLst>
                </p:cNvPr>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lnSpc>
                      <a:spcPct val="90000"/>
                    </a:lnSpc>
                    <a:buClr>
                      <a:srgbClr val="00CC00"/>
                    </a:buClr>
                    <a:buFontTx/>
                    <a:buChar char="–"/>
                  </a:pPr>
                  <a:endParaRPr lang="en-US" altLang="en-US" sz="2400">
                    <a:solidFill>
                      <a:srgbClr val="333399"/>
                    </a:solidFill>
                  </a:endParaRPr>
                </a:p>
              </p:txBody>
            </p:sp>
            <p:sp>
              <p:nvSpPr>
                <p:cNvPr id="55" name="Line 58">
                  <a:extLst>
                    <a:ext uri="{FF2B5EF4-FFF2-40B4-BE49-F238E27FC236}">
                      <a16:creationId xmlns:a16="http://schemas.microsoft.com/office/drawing/2014/main" id="{4A8FCC73-A2D4-F193-3415-A21DBCD50D92}"/>
                    </a:ext>
                  </a:extLst>
                </p:cNvPr>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6" name="Line 59">
                  <a:extLst>
                    <a:ext uri="{FF2B5EF4-FFF2-40B4-BE49-F238E27FC236}">
                      <a16:creationId xmlns:a16="http://schemas.microsoft.com/office/drawing/2014/main" id="{20407EEB-81C5-68C3-70E7-A6916014B328}"/>
                    </a:ext>
                  </a:extLst>
                </p:cNvPr>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7" name="Line 60">
                  <a:extLst>
                    <a:ext uri="{FF2B5EF4-FFF2-40B4-BE49-F238E27FC236}">
                      <a16:creationId xmlns:a16="http://schemas.microsoft.com/office/drawing/2014/main" id="{54A41159-B4FD-4D7C-5C8E-9EDA419A7957}"/>
                    </a:ext>
                  </a:extLst>
                </p:cNvPr>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8" name="Line 61">
                  <a:extLst>
                    <a:ext uri="{FF2B5EF4-FFF2-40B4-BE49-F238E27FC236}">
                      <a16:creationId xmlns:a16="http://schemas.microsoft.com/office/drawing/2014/main" id="{3E3B87C1-CF6E-AF69-E3D3-7DBFC627C68F}"/>
                    </a:ext>
                  </a:extLst>
                </p:cNvPr>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9" name="Line 62">
                  <a:extLst>
                    <a:ext uri="{FF2B5EF4-FFF2-40B4-BE49-F238E27FC236}">
                      <a16:creationId xmlns:a16="http://schemas.microsoft.com/office/drawing/2014/main" id="{F39B2C7D-C754-122E-7835-85FAD7B8CD7F}"/>
                    </a:ext>
                  </a:extLst>
                </p:cNvPr>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0" name="Line 63">
                  <a:extLst>
                    <a:ext uri="{FF2B5EF4-FFF2-40B4-BE49-F238E27FC236}">
                      <a16:creationId xmlns:a16="http://schemas.microsoft.com/office/drawing/2014/main" id="{F4F54A97-8D37-5579-A110-6222CF8AD9D8}"/>
                    </a:ext>
                  </a:extLst>
                </p:cNvPr>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1" name="Line 64">
                  <a:extLst>
                    <a:ext uri="{FF2B5EF4-FFF2-40B4-BE49-F238E27FC236}">
                      <a16:creationId xmlns:a16="http://schemas.microsoft.com/office/drawing/2014/main" id="{EB971FF1-FDD6-6366-016A-F746D0C0559B}"/>
                    </a:ext>
                  </a:extLst>
                </p:cNvPr>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 name="Line 65">
                  <a:extLst>
                    <a:ext uri="{FF2B5EF4-FFF2-40B4-BE49-F238E27FC236}">
                      <a16:creationId xmlns:a16="http://schemas.microsoft.com/office/drawing/2014/main" id="{5B3C17F4-C0DD-0049-4B85-C151A9E6D383}"/>
                    </a:ext>
                  </a:extLst>
                </p:cNvPr>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3" name="Line 66">
                  <a:extLst>
                    <a:ext uri="{FF2B5EF4-FFF2-40B4-BE49-F238E27FC236}">
                      <a16:creationId xmlns:a16="http://schemas.microsoft.com/office/drawing/2014/main" id="{A46D4070-ED85-45DF-B501-59DF9EFBF36B}"/>
                    </a:ext>
                  </a:extLst>
                </p:cNvPr>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20" name="Group 67">
                <a:extLst>
                  <a:ext uri="{FF2B5EF4-FFF2-40B4-BE49-F238E27FC236}">
                    <a16:creationId xmlns:a16="http://schemas.microsoft.com/office/drawing/2014/main" id="{75D5D9B3-EE8D-DFB9-7439-E9359797A4E3}"/>
                  </a:ext>
                </a:extLst>
              </p:cNvPr>
              <p:cNvGrpSpPr>
                <a:grpSpLocks/>
              </p:cNvGrpSpPr>
              <p:nvPr/>
            </p:nvGrpSpPr>
            <p:grpSpPr bwMode="auto">
              <a:xfrm>
                <a:off x="2784" y="1152"/>
                <a:ext cx="528" cy="624"/>
                <a:chOff x="1488" y="1392"/>
                <a:chExt cx="528" cy="624"/>
              </a:xfrm>
            </p:grpSpPr>
            <p:sp>
              <p:nvSpPr>
                <p:cNvPr id="44" name="Rectangle 68">
                  <a:extLst>
                    <a:ext uri="{FF2B5EF4-FFF2-40B4-BE49-F238E27FC236}">
                      <a16:creationId xmlns:a16="http://schemas.microsoft.com/office/drawing/2014/main" id="{1904E96F-DD7C-6361-29CB-AD2728B619BC}"/>
                    </a:ext>
                  </a:extLst>
                </p:cNvPr>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lnSpc>
                      <a:spcPct val="90000"/>
                    </a:lnSpc>
                    <a:buClr>
                      <a:srgbClr val="00CC00"/>
                    </a:buClr>
                    <a:buFontTx/>
                    <a:buChar char="–"/>
                  </a:pPr>
                  <a:endParaRPr lang="en-US" altLang="en-US" sz="2400">
                    <a:solidFill>
                      <a:srgbClr val="333399"/>
                    </a:solidFill>
                  </a:endParaRPr>
                </a:p>
              </p:txBody>
            </p:sp>
            <p:sp>
              <p:nvSpPr>
                <p:cNvPr id="45" name="Line 69">
                  <a:extLst>
                    <a:ext uri="{FF2B5EF4-FFF2-40B4-BE49-F238E27FC236}">
                      <a16:creationId xmlns:a16="http://schemas.microsoft.com/office/drawing/2014/main" id="{34F2608F-8FAF-062F-18FE-0A55F848ECE0}"/>
                    </a:ext>
                  </a:extLst>
                </p:cNvPr>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 name="Line 70">
                  <a:extLst>
                    <a:ext uri="{FF2B5EF4-FFF2-40B4-BE49-F238E27FC236}">
                      <a16:creationId xmlns:a16="http://schemas.microsoft.com/office/drawing/2014/main" id="{73F2D13B-5DE9-62F3-B465-06DB3D84CCBB}"/>
                    </a:ext>
                  </a:extLst>
                </p:cNvPr>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 name="Line 71">
                  <a:extLst>
                    <a:ext uri="{FF2B5EF4-FFF2-40B4-BE49-F238E27FC236}">
                      <a16:creationId xmlns:a16="http://schemas.microsoft.com/office/drawing/2014/main" id="{A60B208A-472D-572C-027F-8B913B441F22}"/>
                    </a:ext>
                  </a:extLst>
                </p:cNvPr>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 name="Line 72">
                  <a:extLst>
                    <a:ext uri="{FF2B5EF4-FFF2-40B4-BE49-F238E27FC236}">
                      <a16:creationId xmlns:a16="http://schemas.microsoft.com/office/drawing/2014/main" id="{D0D61219-AA40-287C-3F6B-475CF8B6ABC3}"/>
                    </a:ext>
                  </a:extLst>
                </p:cNvPr>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 name="Line 73">
                  <a:extLst>
                    <a:ext uri="{FF2B5EF4-FFF2-40B4-BE49-F238E27FC236}">
                      <a16:creationId xmlns:a16="http://schemas.microsoft.com/office/drawing/2014/main" id="{F88EF09C-DABD-D214-56F6-70BA78BBC62C}"/>
                    </a:ext>
                  </a:extLst>
                </p:cNvPr>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 name="Line 74">
                  <a:extLst>
                    <a:ext uri="{FF2B5EF4-FFF2-40B4-BE49-F238E27FC236}">
                      <a16:creationId xmlns:a16="http://schemas.microsoft.com/office/drawing/2014/main" id="{98B410FD-9808-DBF0-8D77-5FEA284DFB79}"/>
                    </a:ext>
                  </a:extLst>
                </p:cNvPr>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 name="Line 75">
                  <a:extLst>
                    <a:ext uri="{FF2B5EF4-FFF2-40B4-BE49-F238E27FC236}">
                      <a16:creationId xmlns:a16="http://schemas.microsoft.com/office/drawing/2014/main" id="{10B47E00-ADF4-3F82-2434-C1951A8A62FC}"/>
                    </a:ext>
                  </a:extLst>
                </p:cNvPr>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2" name="Line 76">
                  <a:extLst>
                    <a:ext uri="{FF2B5EF4-FFF2-40B4-BE49-F238E27FC236}">
                      <a16:creationId xmlns:a16="http://schemas.microsoft.com/office/drawing/2014/main" id="{E16E8FE5-5A0C-E37E-39D4-F23ED0DB7AF4}"/>
                    </a:ext>
                  </a:extLst>
                </p:cNvPr>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3" name="Line 77">
                  <a:extLst>
                    <a:ext uri="{FF2B5EF4-FFF2-40B4-BE49-F238E27FC236}">
                      <a16:creationId xmlns:a16="http://schemas.microsoft.com/office/drawing/2014/main" id="{8F8EFE07-D6C0-CB54-1091-4F1E1B9126CA}"/>
                    </a:ext>
                  </a:extLst>
                </p:cNvPr>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21" name="Group 78">
                <a:extLst>
                  <a:ext uri="{FF2B5EF4-FFF2-40B4-BE49-F238E27FC236}">
                    <a16:creationId xmlns:a16="http://schemas.microsoft.com/office/drawing/2014/main" id="{F06DA9B7-FE30-603F-5F15-4131EAE28169}"/>
                  </a:ext>
                </a:extLst>
              </p:cNvPr>
              <p:cNvGrpSpPr>
                <a:grpSpLocks/>
              </p:cNvGrpSpPr>
              <p:nvPr/>
            </p:nvGrpSpPr>
            <p:grpSpPr bwMode="auto">
              <a:xfrm>
                <a:off x="4080" y="1632"/>
                <a:ext cx="528" cy="624"/>
                <a:chOff x="1488" y="1392"/>
                <a:chExt cx="528" cy="624"/>
              </a:xfrm>
            </p:grpSpPr>
            <p:sp>
              <p:nvSpPr>
                <p:cNvPr id="34" name="Rectangle 79">
                  <a:extLst>
                    <a:ext uri="{FF2B5EF4-FFF2-40B4-BE49-F238E27FC236}">
                      <a16:creationId xmlns:a16="http://schemas.microsoft.com/office/drawing/2014/main" id="{B3056B4F-1A5C-390F-6993-6CF55948BBA4}"/>
                    </a:ext>
                  </a:extLst>
                </p:cNvPr>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lnSpc>
                      <a:spcPct val="90000"/>
                    </a:lnSpc>
                    <a:buClr>
                      <a:srgbClr val="00CC00"/>
                    </a:buClr>
                    <a:buFontTx/>
                    <a:buChar char="–"/>
                  </a:pPr>
                  <a:endParaRPr lang="en-US" altLang="en-US" sz="2400">
                    <a:solidFill>
                      <a:srgbClr val="333399"/>
                    </a:solidFill>
                  </a:endParaRPr>
                </a:p>
              </p:txBody>
            </p:sp>
            <p:sp>
              <p:nvSpPr>
                <p:cNvPr id="35" name="Line 80">
                  <a:extLst>
                    <a:ext uri="{FF2B5EF4-FFF2-40B4-BE49-F238E27FC236}">
                      <a16:creationId xmlns:a16="http://schemas.microsoft.com/office/drawing/2014/main" id="{5082D5B7-50D2-5884-F164-F5E08528CCB2}"/>
                    </a:ext>
                  </a:extLst>
                </p:cNvPr>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6" name="Line 81">
                  <a:extLst>
                    <a:ext uri="{FF2B5EF4-FFF2-40B4-BE49-F238E27FC236}">
                      <a16:creationId xmlns:a16="http://schemas.microsoft.com/office/drawing/2014/main" id="{FAE6E9EF-5A2D-EBC0-3D0C-C0A51959F216}"/>
                    </a:ext>
                  </a:extLst>
                </p:cNvPr>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7" name="Line 82">
                  <a:extLst>
                    <a:ext uri="{FF2B5EF4-FFF2-40B4-BE49-F238E27FC236}">
                      <a16:creationId xmlns:a16="http://schemas.microsoft.com/office/drawing/2014/main" id="{D30A499E-A150-18F4-407E-F281B6A2172F}"/>
                    </a:ext>
                  </a:extLst>
                </p:cNvPr>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8" name="Line 83">
                  <a:extLst>
                    <a:ext uri="{FF2B5EF4-FFF2-40B4-BE49-F238E27FC236}">
                      <a16:creationId xmlns:a16="http://schemas.microsoft.com/office/drawing/2014/main" id="{05C969BD-211A-BF36-DE9D-F1F6847E7679}"/>
                    </a:ext>
                  </a:extLst>
                </p:cNvPr>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9" name="Line 84">
                  <a:extLst>
                    <a:ext uri="{FF2B5EF4-FFF2-40B4-BE49-F238E27FC236}">
                      <a16:creationId xmlns:a16="http://schemas.microsoft.com/office/drawing/2014/main" id="{FB63D4B7-894C-A83C-809E-806DEC9F1461}"/>
                    </a:ext>
                  </a:extLst>
                </p:cNvPr>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 name="Line 85">
                  <a:extLst>
                    <a:ext uri="{FF2B5EF4-FFF2-40B4-BE49-F238E27FC236}">
                      <a16:creationId xmlns:a16="http://schemas.microsoft.com/office/drawing/2014/main" id="{036743A0-BC2A-E188-7BFD-835D52CD718B}"/>
                    </a:ext>
                  </a:extLst>
                </p:cNvPr>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1" name="Line 86">
                  <a:extLst>
                    <a:ext uri="{FF2B5EF4-FFF2-40B4-BE49-F238E27FC236}">
                      <a16:creationId xmlns:a16="http://schemas.microsoft.com/office/drawing/2014/main" id="{AE2802D2-8B50-DA53-380C-3B5BF1ACCAC8}"/>
                    </a:ext>
                  </a:extLst>
                </p:cNvPr>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 name="Line 87">
                  <a:extLst>
                    <a:ext uri="{FF2B5EF4-FFF2-40B4-BE49-F238E27FC236}">
                      <a16:creationId xmlns:a16="http://schemas.microsoft.com/office/drawing/2014/main" id="{AC80F704-816A-1600-14F3-275E3ADA5A7C}"/>
                    </a:ext>
                  </a:extLst>
                </p:cNvPr>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 name="Line 88">
                  <a:extLst>
                    <a:ext uri="{FF2B5EF4-FFF2-40B4-BE49-F238E27FC236}">
                      <a16:creationId xmlns:a16="http://schemas.microsoft.com/office/drawing/2014/main" id="{BC13769C-433D-C321-CC48-43E5CD043BE3}"/>
                    </a:ext>
                  </a:extLst>
                </p:cNvPr>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2" name="Rectangle 89">
                <a:extLst>
                  <a:ext uri="{FF2B5EF4-FFF2-40B4-BE49-F238E27FC236}">
                    <a16:creationId xmlns:a16="http://schemas.microsoft.com/office/drawing/2014/main" id="{88AC8B68-E790-AFC2-AE3D-9726B93F41FC}"/>
                  </a:ext>
                </a:extLst>
              </p:cNvPr>
              <p:cNvSpPr>
                <a:spLocks noChangeArrowheads="1"/>
              </p:cNvSpPr>
              <p:nvPr/>
            </p:nvSpPr>
            <p:spPr bwMode="auto">
              <a:xfrm>
                <a:off x="3360" y="2352"/>
                <a:ext cx="192" cy="96"/>
              </a:xfrm>
              <a:prstGeom prst="rect">
                <a:avLst/>
              </a:prstGeom>
              <a:solidFill>
                <a:srgbClr val="11DBDB"/>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lnSpc>
                    <a:spcPct val="90000"/>
                  </a:lnSpc>
                  <a:buClr>
                    <a:srgbClr val="00CC00"/>
                  </a:buClr>
                  <a:buFontTx/>
                  <a:buChar char="–"/>
                </a:pPr>
                <a:endParaRPr lang="en-US" altLang="en-US" sz="2400">
                  <a:solidFill>
                    <a:srgbClr val="333399"/>
                  </a:solidFill>
                </a:endParaRPr>
              </a:p>
            </p:txBody>
          </p:sp>
          <p:sp>
            <p:nvSpPr>
              <p:cNvPr id="23" name="Rectangle 90">
                <a:extLst>
                  <a:ext uri="{FF2B5EF4-FFF2-40B4-BE49-F238E27FC236}">
                    <a16:creationId xmlns:a16="http://schemas.microsoft.com/office/drawing/2014/main" id="{7A2A2BA3-5D35-EB78-1384-4B56579E5422}"/>
                  </a:ext>
                </a:extLst>
              </p:cNvPr>
              <p:cNvSpPr>
                <a:spLocks noChangeArrowheads="1"/>
              </p:cNvSpPr>
              <p:nvPr/>
            </p:nvSpPr>
            <p:spPr bwMode="auto">
              <a:xfrm>
                <a:off x="4176" y="1632"/>
                <a:ext cx="384" cy="96"/>
              </a:xfrm>
              <a:prstGeom prst="rect">
                <a:avLst/>
              </a:prstGeom>
              <a:solidFill>
                <a:srgbClr val="98ED87"/>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lnSpc>
                    <a:spcPct val="90000"/>
                  </a:lnSpc>
                  <a:buClr>
                    <a:srgbClr val="00CC00"/>
                  </a:buClr>
                  <a:buFontTx/>
                  <a:buChar char="–"/>
                </a:pPr>
                <a:endParaRPr lang="en-US" altLang="en-US" sz="2400">
                  <a:solidFill>
                    <a:srgbClr val="333399"/>
                  </a:solidFill>
                </a:endParaRPr>
              </a:p>
            </p:txBody>
          </p:sp>
          <p:sp>
            <p:nvSpPr>
              <p:cNvPr id="24" name="Rectangle 91">
                <a:extLst>
                  <a:ext uri="{FF2B5EF4-FFF2-40B4-BE49-F238E27FC236}">
                    <a16:creationId xmlns:a16="http://schemas.microsoft.com/office/drawing/2014/main" id="{99CA2642-5F04-2047-2EF8-C60FFE6125A5}"/>
                  </a:ext>
                </a:extLst>
              </p:cNvPr>
              <p:cNvSpPr>
                <a:spLocks noChangeArrowheads="1"/>
              </p:cNvSpPr>
              <p:nvPr/>
            </p:nvSpPr>
            <p:spPr bwMode="auto">
              <a:xfrm>
                <a:off x="2592" y="3168"/>
                <a:ext cx="240" cy="144"/>
              </a:xfrm>
              <a:prstGeom prst="rect">
                <a:avLst/>
              </a:prstGeom>
              <a:solidFill>
                <a:srgbClr val="F4F432"/>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lnSpc>
                    <a:spcPct val="90000"/>
                  </a:lnSpc>
                  <a:buClr>
                    <a:srgbClr val="00CC00"/>
                  </a:buClr>
                  <a:buFontTx/>
                  <a:buChar char="–"/>
                </a:pPr>
                <a:endParaRPr lang="en-US" altLang="en-US" sz="2400">
                  <a:solidFill>
                    <a:srgbClr val="333399"/>
                  </a:solidFill>
                </a:endParaRPr>
              </a:p>
            </p:txBody>
          </p:sp>
          <p:sp>
            <p:nvSpPr>
              <p:cNvPr id="25" name="Line 92">
                <a:extLst>
                  <a:ext uri="{FF2B5EF4-FFF2-40B4-BE49-F238E27FC236}">
                    <a16:creationId xmlns:a16="http://schemas.microsoft.com/office/drawing/2014/main" id="{7093247A-0B63-9D55-0892-7B895D164206}"/>
                  </a:ext>
                </a:extLst>
              </p:cNvPr>
              <p:cNvSpPr>
                <a:spLocks noChangeShapeType="1"/>
              </p:cNvSpPr>
              <p:nvPr/>
            </p:nvSpPr>
            <p:spPr bwMode="auto">
              <a:xfrm flipV="1">
                <a:off x="2112" y="1440"/>
                <a:ext cx="672" cy="62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 name="Line 93">
                <a:extLst>
                  <a:ext uri="{FF2B5EF4-FFF2-40B4-BE49-F238E27FC236}">
                    <a16:creationId xmlns:a16="http://schemas.microsoft.com/office/drawing/2014/main" id="{9EBDC9CF-4DB5-E32F-5A01-B3012491BECB}"/>
                  </a:ext>
                </a:extLst>
              </p:cNvPr>
              <p:cNvSpPr>
                <a:spLocks noChangeShapeType="1"/>
              </p:cNvSpPr>
              <p:nvPr/>
            </p:nvSpPr>
            <p:spPr bwMode="auto">
              <a:xfrm>
                <a:off x="2160" y="2256"/>
                <a:ext cx="912" cy="336"/>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7" name="Line 94">
                <a:extLst>
                  <a:ext uri="{FF2B5EF4-FFF2-40B4-BE49-F238E27FC236}">
                    <a16:creationId xmlns:a16="http://schemas.microsoft.com/office/drawing/2014/main" id="{BD8B18B7-21B6-9415-0C48-06E3564776E9}"/>
                  </a:ext>
                </a:extLst>
              </p:cNvPr>
              <p:cNvSpPr>
                <a:spLocks noChangeShapeType="1"/>
              </p:cNvSpPr>
              <p:nvPr/>
            </p:nvSpPr>
            <p:spPr bwMode="auto">
              <a:xfrm flipH="1" flipV="1">
                <a:off x="3312" y="1440"/>
                <a:ext cx="960" cy="528"/>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8" name="Line 95">
                <a:extLst>
                  <a:ext uri="{FF2B5EF4-FFF2-40B4-BE49-F238E27FC236}">
                    <a16:creationId xmlns:a16="http://schemas.microsoft.com/office/drawing/2014/main" id="{B6922580-4304-9E1A-71E5-9F707F84EC07}"/>
                  </a:ext>
                </a:extLst>
              </p:cNvPr>
              <p:cNvSpPr>
                <a:spLocks noChangeShapeType="1"/>
              </p:cNvSpPr>
              <p:nvPr/>
            </p:nvSpPr>
            <p:spPr bwMode="auto">
              <a:xfrm flipV="1">
                <a:off x="4368" y="2256"/>
                <a:ext cx="0" cy="576"/>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9" name="Line 96">
                <a:extLst>
                  <a:ext uri="{FF2B5EF4-FFF2-40B4-BE49-F238E27FC236}">
                    <a16:creationId xmlns:a16="http://schemas.microsoft.com/office/drawing/2014/main" id="{FB4AC76E-4DD5-7E46-6C36-CDE3AA90AC09}"/>
                  </a:ext>
                </a:extLst>
              </p:cNvPr>
              <p:cNvSpPr>
                <a:spLocks noChangeShapeType="1"/>
              </p:cNvSpPr>
              <p:nvPr/>
            </p:nvSpPr>
            <p:spPr bwMode="auto">
              <a:xfrm flipV="1">
                <a:off x="2784" y="2928"/>
                <a:ext cx="1344" cy="528"/>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0" name="Line 97">
                <a:extLst>
                  <a:ext uri="{FF2B5EF4-FFF2-40B4-BE49-F238E27FC236}">
                    <a16:creationId xmlns:a16="http://schemas.microsoft.com/office/drawing/2014/main" id="{ECD3B822-5767-F243-48D2-408E9657FEBE}"/>
                  </a:ext>
                </a:extLst>
              </p:cNvPr>
              <p:cNvSpPr>
                <a:spLocks noChangeShapeType="1"/>
              </p:cNvSpPr>
              <p:nvPr/>
            </p:nvSpPr>
            <p:spPr bwMode="auto">
              <a:xfrm flipH="1" flipV="1">
                <a:off x="2160" y="2496"/>
                <a:ext cx="576" cy="768"/>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1" name="Line 98">
                <a:extLst>
                  <a:ext uri="{FF2B5EF4-FFF2-40B4-BE49-F238E27FC236}">
                    <a16:creationId xmlns:a16="http://schemas.microsoft.com/office/drawing/2014/main" id="{81453A39-6B46-FE77-0B41-8702A24D765C}"/>
                  </a:ext>
                </a:extLst>
              </p:cNvPr>
              <p:cNvSpPr>
                <a:spLocks noChangeShapeType="1"/>
              </p:cNvSpPr>
              <p:nvPr/>
            </p:nvSpPr>
            <p:spPr bwMode="auto">
              <a:xfrm>
                <a:off x="3024" y="1440"/>
                <a:ext cx="192" cy="72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2" name="Line 99">
                <a:extLst>
                  <a:ext uri="{FF2B5EF4-FFF2-40B4-BE49-F238E27FC236}">
                    <a16:creationId xmlns:a16="http://schemas.microsoft.com/office/drawing/2014/main" id="{4C4D1ECE-92F6-3A3A-B57B-427F3CE5AAF4}"/>
                  </a:ext>
                </a:extLst>
              </p:cNvPr>
              <p:cNvSpPr>
                <a:spLocks noChangeShapeType="1"/>
              </p:cNvSpPr>
              <p:nvPr/>
            </p:nvSpPr>
            <p:spPr bwMode="auto">
              <a:xfrm flipV="1">
                <a:off x="3408" y="2016"/>
                <a:ext cx="672" cy="288"/>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3" name="Line 100">
                <a:extLst>
                  <a:ext uri="{FF2B5EF4-FFF2-40B4-BE49-F238E27FC236}">
                    <a16:creationId xmlns:a16="http://schemas.microsoft.com/office/drawing/2014/main" id="{1D70CACD-93EF-D611-4EBC-2ADBED07A8B7}"/>
                  </a:ext>
                </a:extLst>
              </p:cNvPr>
              <p:cNvSpPr>
                <a:spLocks noChangeShapeType="1"/>
              </p:cNvSpPr>
              <p:nvPr/>
            </p:nvSpPr>
            <p:spPr bwMode="auto">
              <a:xfrm>
                <a:off x="3408" y="2592"/>
                <a:ext cx="720" cy="19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sp>
        <p:nvSpPr>
          <p:cNvPr id="94" name="Line 102">
            <a:extLst>
              <a:ext uri="{FF2B5EF4-FFF2-40B4-BE49-F238E27FC236}">
                <a16:creationId xmlns:a16="http://schemas.microsoft.com/office/drawing/2014/main" id="{E6C00905-8670-22B7-D633-14C7EF40FFD3}"/>
              </a:ext>
            </a:extLst>
          </p:cNvPr>
          <p:cNvSpPr>
            <a:spLocks noChangeShapeType="1"/>
          </p:cNvSpPr>
          <p:nvPr/>
        </p:nvSpPr>
        <p:spPr bwMode="auto">
          <a:xfrm>
            <a:off x="2248007" y="2036159"/>
            <a:ext cx="620371" cy="762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95" name="Rectangle 104">
            <a:extLst>
              <a:ext uri="{FF2B5EF4-FFF2-40B4-BE49-F238E27FC236}">
                <a16:creationId xmlns:a16="http://schemas.microsoft.com/office/drawing/2014/main" id="{5CCD2C93-E754-262F-E0C8-C962406E0164}"/>
              </a:ext>
            </a:extLst>
          </p:cNvPr>
          <p:cNvSpPr>
            <a:spLocks noChangeArrowheads="1"/>
          </p:cNvSpPr>
          <p:nvPr/>
        </p:nvSpPr>
        <p:spPr bwMode="auto">
          <a:xfrm>
            <a:off x="2930615" y="1518998"/>
            <a:ext cx="2325832" cy="1066800"/>
          </a:xfrm>
          <a:prstGeom prst="rect">
            <a:avLst/>
          </a:prstGeom>
          <a:solidFill>
            <a:srgbClr val="98ED8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8ED87"/>
            </a:extrusionClr>
            <a:contourClr>
              <a:srgbClr val="98ED87"/>
            </a:contourClr>
          </a:sp3d>
        </p:spPr>
        <p:txBody>
          <a:bodyPr wrap="none" anchor="ctr">
            <a:flatTx/>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a:spcBef>
                <a:spcPct val="0"/>
              </a:spcBef>
              <a:buClrTx/>
              <a:buNone/>
            </a:pPr>
            <a:r>
              <a:rPr lang="en-US" altLang="en-US" sz="2400" dirty="0"/>
              <a:t>Spider (Crawler)</a:t>
            </a:r>
          </a:p>
          <a:p>
            <a:pPr algn="ctr">
              <a:spcBef>
                <a:spcPct val="0"/>
              </a:spcBef>
              <a:buClrTx/>
              <a:buNone/>
            </a:pPr>
            <a:endParaRPr lang="en-US" altLang="en-US" sz="2400" dirty="0"/>
          </a:p>
        </p:txBody>
      </p:sp>
      <p:sp>
        <p:nvSpPr>
          <p:cNvPr id="96" name="Line 102">
            <a:extLst>
              <a:ext uri="{FF2B5EF4-FFF2-40B4-BE49-F238E27FC236}">
                <a16:creationId xmlns:a16="http://schemas.microsoft.com/office/drawing/2014/main" id="{C113223F-5853-4515-F914-93D7FB5254ED}"/>
              </a:ext>
            </a:extLst>
          </p:cNvPr>
          <p:cNvSpPr>
            <a:spLocks noChangeShapeType="1"/>
          </p:cNvSpPr>
          <p:nvPr/>
        </p:nvSpPr>
        <p:spPr bwMode="auto">
          <a:xfrm>
            <a:off x="5530688" y="1952637"/>
            <a:ext cx="620371" cy="762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97" name="Line 102">
            <a:extLst>
              <a:ext uri="{FF2B5EF4-FFF2-40B4-BE49-F238E27FC236}">
                <a16:creationId xmlns:a16="http://schemas.microsoft.com/office/drawing/2014/main" id="{F82EC575-9C11-0EB8-FB17-B070390A3D46}"/>
              </a:ext>
            </a:extLst>
          </p:cNvPr>
          <p:cNvSpPr>
            <a:spLocks noChangeShapeType="1"/>
          </p:cNvSpPr>
          <p:nvPr/>
        </p:nvSpPr>
        <p:spPr bwMode="auto">
          <a:xfrm flipH="1">
            <a:off x="7167319" y="2528005"/>
            <a:ext cx="22859" cy="58419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98" name="Line 102">
            <a:extLst>
              <a:ext uri="{FF2B5EF4-FFF2-40B4-BE49-F238E27FC236}">
                <a16:creationId xmlns:a16="http://schemas.microsoft.com/office/drawing/2014/main" id="{E5D8E591-69DD-2E90-1148-AC45A0086835}"/>
              </a:ext>
            </a:extLst>
          </p:cNvPr>
          <p:cNvSpPr>
            <a:spLocks noChangeShapeType="1"/>
          </p:cNvSpPr>
          <p:nvPr/>
        </p:nvSpPr>
        <p:spPr bwMode="auto">
          <a:xfrm flipH="1">
            <a:off x="8015989" y="3789702"/>
            <a:ext cx="1433579" cy="9459"/>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99" name="Line 102">
            <a:extLst>
              <a:ext uri="{FF2B5EF4-FFF2-40B4-BE49-F238E27FC236}">
                <a16:creationId xmlns:a16="http://schemas.microsoft.com/office/drawing/2014/main" id="{A6E25A8F-CAEC-E541-3D1D-BA6AF77A451E}"/>
              </a:ext>
            </a:extLst>
          </p:cNvPr>
          <p:cNvSpPr>
            <a:spLocks noChangeShapeType="1"/>
          </p:cNvSpPr>
          <p:nvPr/>
        </p:nvSpPr>
        <p:spPr bwMode="auto">
          <a:xfrm flipH="1">
            <a:off x="5947065" y="4701511"/>
            <a:ext cx="550340" cy="64382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968203030"/>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258B9FE-D4BE-F825-71D2-B25B1122FCC5}"/>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943AD1F7-C523-11CC-1979-FFA32857D14C}"/>
              </a:ext>
            </a:extLst>
          </p:cNvPr>
          <p:cNvPicPr>
            <a:picLocks noChangeAspect="1"/>
          </p:cNvPicPr>
          <p:nvPr/>
        </p:nvPicPr>
        <p:blipFill>
          <a:blip r:embed="rId3"/>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0442E55F-963F-B888-2625-85BE1489608A}"/>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5. Recherche sur le Web : </a:t>
            </a:r>
            <a:r>
              <a:rPr lang="fr-FR" sz="2800" b="1" dirty="0"/>
              <a:t>Web IR System Architecture</a:t>
            </a:r>
            <a:endParaRPr lang="en-US" sz="2700" b="1" dirty="0">
              <a:solidFill>
                <a:srgbClr val="161616"/>
              </a:solidFill>
              <a:latin typeface="Arial"/>
            </a:endParaRPr>
          </a:p>
        </p:txBody>
      </p:sp>
      <p:sp>
        <p:nvSpPr>
          <p:cNvPr id="5" name="ZoneTexte 4">
            <a:extLst>
              <a:ext uri="{FF2B5EF4-FFF2-40B4-BE49-F238E27FC236}">
                <a16:creationId xmlns:a16="http://schemas.microsoft.com/office/drawing/2014/main" id="{4905AEBA-685A-CA8B-6CB2-424A8DC0C0EE}"/>
              </a:ext>
            </a:extLst>
          </p:cNvPr>
          <p:cNvSpPr txBox="1"/>
          <p:nvPr/>
        </p:nvSpPr>
        <p:spPr>
          <a:xfrm>
            <a:off x="2671997" y="-3717636"/>
            <a:ext cx="5343992" cy="369332"/>
          </a:xfrm>
          <a:prstGeom prst="rect">
            <a:avLst/>
          </a:prstGeom>
          <a:noFill/>
        </p:spPr>
        <p:txBody>
          <a:bodyPr wrap="square">
            <a:spAutoFit/>
          </a:bodyPr>
          <a:lstStyle/>
          <a:p>
            <a:pPr marL="285750" indent="-285750">
              <a:buFont typeface="Arial" panose="020B0604020202020204" pitchFamily="34" charset="0"/>
              <a:buChar char="•"/>
            </a:pPr>
            <a:r>
              <a:rPr lang="en-US" dirty="0"/>
              <a:t>.</a:t>
            </a:r>
          </a:p>
        </p:txBody>
      </p:sp>
      <p:pic>
        <p:nvPicPr>
          <p:cNvPr id="269" name="Picture 2">
            <a:extLst>
              <a:ext uri="{FF2B5EF4-FFF2-40B4-BE49-F238E27FC236}">
                <a16:creationId xmlns:a16="http://schemas.microsoft.com/office/drawing/2014/main" id="{1972DE86-83FB-AE63-24A7-274AB0AE77B6}"/>
              </a:ext>
            </a:extLst>
          </p:cNvPr>
          <p:cNvPicPr>
            <a:picLocks noChangeAspect="1"/>
          </p:cNvPicPr>
          <p:nvPr/>
        </p:nvPicPr>
        <p:blipFill>
          <a:blip r:embed="rId4"/>
          <a:stretch>
            <a:fillRect/>
          </a:stretch>
        </p:blipFill>
        <p:spPr>
          <a:xfrm>
            <a:off x="257810" y="1349116"/>
            <a:ext cx="4373860" cy="4863090"/>
          </a:xfrm>
          <a:prstGeom prst="rect">
            <a:avLst/>
          </a:prstGeom>
        </p:spPr>
      </p:pic>
      <p:sp>
        <p:nvSpPr>
          <p:cNvPr id="271" name="ZoneTexte 270">
            <a:extLst>
              <a:ext uri="{FF2B5EF4-FFF2-40B4-BE49-F238E27FC236}">
                <a16:creationId xmlns:a16="http://schemas.microsoft.com/office/drawing/2014/main" id="{182C213C-66F6-7E19-DC35-3B27F8AB4BB0}"/>
              </a:ext>
            </a:extLst>
          </p:cNvPr>
          <p:cNvSpPr txBox="1"/>
          <p:nvPr/>
        </p:nvSpPr>
        <p:spPr>
          <a:xfrm>
            <a:off x="4455827" y="1100249"/>
            <a:ext cx="6184741" cy="6020110"/>
          </a:xfrm>
          <a:prstGeom prst="rect">
            <a:avLst/>
          </a:prstGeom>
          <a:noFill/>
        </p:spPr>
        <p:txBody>
          <a:bodyPr wrap="square">
            <a:spAutoFit/>
          </a:bodyPr>
          <a:lstStyle/>
          <a:p>
            <a:pPr marL="360000" lvl="1" indent="-285750" algn="just">
              <a:lnSpc>
                <a:spcPct val="90000"/>
              </a:lnSpc>
              <a:buFont typeface="Arial" panose="020B0604020202020204" pitchFamily="34" charset="0"/>
              <a:buChar char="•"/>
            </a:pPr>
            <a:r>
              <a:rPr lang="en-US" altLang="en-US" sz="2000" b="1" dirty="0">
                <a:solidFill>
                  <a:srgbClr val="FF0000"/>
                </a:solidFill>
                <a:latin typeface="Palatino-Roman"/>
              </a:rPr>
              <a:t>URL Server</a:t>
            </a:r>
            <a:r>
              <a:rPr lang="en-US" altLang="en-US" dirty="0">
                <a:latin typeface="Palatino-Roman"/>
              </a:rPr>
              <a:t>: sends lists of URLs to be fetched to the crawlers.</a:t>
            </a:r>
          </a:p>
          <a:p>
            <a:pPr marL="360000" lvl="1" indent="-285750" algn="just">
              <a:lnSpc>
                <a:spcPct val="90000"/>
              </a:lnSpc>
              <a:buFont typeface="Arial" panose="020B0604020202020204" pitchFamily="34" charset="0"/>
              <a:buChar char="•"/>
            </a:pPr>
            <a:r>
              <a:rPr lang="en-US" altLang="en-US" sz="2000" b="1" dirty="0">
                <a:solidFill>
                  <a:srgbClr val="FF0000"/>
                </a:solidFill>
                <a:latin typeface="Palatino-Roman"/>
              </a:rPr>
              <a:t>Crawler</a:t>
            </a:r>
            <a:r>
              <a:rPr lang="en-US" altLang="en-US" dirty="0">
                <a:latin typeface="Palatino-Roman"/>
              </a:rPr>
              <a:t>: The web pages that are fetched are then sent to the store server.</a:t>
            </a:r>
          </a:p>
          <a:p>
            <a:pPr marL="360000" lvl="1" indent="-285750" algn="just">
              <a:lnSpc>
                <a:spcPct val="90000"/>
              </a:lnSpc>
              <a:buFont typeface="Arial" panose="020B0604020202020204" pitchFamily="34" charset="0"/>
              <a:buChar char="•"/>
            </a:pPr>
            <a:r>
              <a:rPr lang="en-US" altLang="en-US" sz="2000" b="1" dirty="0">
                <a:solidFill>
                  <a:srgbClr val="FF0000"/>
                </a:solidFill>
                <a:latin typeface="Palatino-Roman"/>
              </a:rPr>
              <a:t>Store Server</a:t>
            </a:r>
            <a:r>
              <a:rPr lang="en-US" altLang="en-US" dirty="0">
                <a:latin typeface="Palatino-Roman"/>
              </a:rPr>
              <a:t>: The store server then compresses and stores the web pages into a repository.</a:t>
            </a:r>
          </a:p>
          <a:p>
            <a:pPr marL="360000" lvl="1" indent="-285750" algn="just">
              <a:lnSpc>
                <a:spcPct val="90000"/>
              </a:lnSpc>
              <a:buFont typeface="Arial" panose="020B0604020202020204" pitchFamily="34" charset="0"/>
              <a:buChar char="•"/>
            </a:pPr>
            <a:r>
              <a:rPr lang="en-US" altLang="en-US" sz="2000" b="1" dirty="0">
                <a:solidFill>
                  <a:srgbClr val="FF0000"/>
                </a:solidFill>
                <a:latin typeface="Palatino-Roman"/>
              </a:rPr>
              <a:t>Indexer</a:t>
            </a:r>
            <a:r>
              <a:rPr lang="en-US" altLang="en-US" dirty="0">
                <a:latin typeface="Palatino-Roman"/>
              </a:rPr>
              <a:t>: The indexing function is performed by the indexer and the sorter. It </a:t>
            </a:r>
            <a:r>
              <a:rPr lang="en-US" altLang="en-US" b="1" dirty="0">
                <a:solidFill>
                  <a:srgbClr val="0000FF"/>
                </a:solidFill>
                <a:latin typeface="Palatino-Roman"/>
              </a:rPr>
              <a:t>reads</a:t>
            </a:r>
            <a:r>
              <a:rPr lang="en-US" altLang="en-US" dirty="0">
                <a:latin typeface="Palatino-Roman"/>
              </a:rPr>
              <a:t> the repository, </a:t>
            </a:r>
            <a:r>
              <a:rPr lang="en-US" altLang="en-US" b="1" dirty="0">
                <a:solidFill>
                  <a:srgbClr val="0000FF"/>
                </a:solidFill>
                <a:latin typeface="Palatino-Roman"/>
              </a:rPr>
              <a:t>uncompresses</a:t>
            </a:r>
            <a:r>
              <a:rPr lang="en-US" altLang="en-US" dirty="0">
                <a:latin typeface="Palatino-Roman"/>
              </a:rPr>
              <a:t> and </a:t>
            </a:r>
            <a:r>
              <a:rPr lang="en-US" altLang="en-US" b="1" dirty="0">
                <a:solidFill>
                  <a:srgbClr val="0000FF"/>
                </a:solidFill>
                <a:latin typeface="Palatino-Roman"/>
              </a:rPr>
              <a:t>parses</a:t>
            </a:r>
            <a:r>
              <a:rPr lang="en-US" altLang="en-US" dirty="0">
                <a:latin typeface="Palatino-Roman"/>
              </a:rPr>
              <a:t> the documents. Each document is </a:t>
            </a:r>
            <a:r>
              <a:rPr lang="en-US" altLang="en-US" b="1" dirty="0">
                <a:solidFill>
                  <a:srgbClr val="0000FF"/>
                </a:solidFill>
                <a:latin typeface="Palatino-Roman"/>
              </a:rPr>
              <a:t>converted</a:t>
            </a:r>
            <a:r>
              <a:rPr lang="en-US" altLang="en-US" dirty="0">
                <a:latin typeface="Palatino-Roman"/>
              </a:rPr>
              <a:t> into a set of word occurrences called </a:t>
            </a:r>
            <a:r>
              <a:rPr lang="en-US" altLang="en-US" b="1" dirty="0">
                <a:solidFill>
                  <a:srgbClr val="00B050"/>
                </a:solidFill>
                <a:latin typeface="Palatino-Roman"/>
              </a:rPr>
              <a:t>hits</a:t>
            </a:r>
            <a:r>
              <a:rPr lang="en-US" altLang="en-US" dirty="0">
                <a:latin typeface="Palatino-Roman"/>
              </a:rPr>
              <a:t>. The hits record the </a:t>
            </a:r>
            <a:r>
              <a:rPr lang="en-US" altLang="en-US" b="1" dirty="0">
                <a:solidFill>
                  <a:schemeClr val="accent1"/>
                </a:solidFill>
                <a:latin typeface="Palatino-Roman"/>
              </a:rPr>
              <a:t>word</a:t>
            </a:r>
            <a:r>
              <a:rPr lang="en-US" altLang="en-US" dirty="0">
                <a:latin typeface="Palatino-Roman"/>
              </a:rPr>
              <a:t>, </a:t>
            </a:r>
            <a:r>
              <a:rPr lang="en-US" altLang="en-US" b="1" dirty="0">
                <a:solidFill>
                  <a:schemeClr val="accent1"/>
                </a:solidFill>
                <a:latin typeface="Palatino-Roman"/>
              </a:rPr>
              <a:t>position</a:t>
            </a:r>
            <a:r>
              <a:rPr lang="en-US" altLang="en-US" dirty="0">
                <a:latin typeface="Palatino-Roman"/>
              </a:rPr>
              <a:t> in document, an </a:t>
            </a:r>
            <a:r>
              <a:rPr lang="en-US" altLang="en-US" b="1" dirty="0">
                <a:solidFill>
                  <a:schemeClr val="accent1"/>
                </a:solidFill>
                <a:latin typeface="Palatino-Roman"/>
              </a:rPr>
              <a:t>approximation</a:t>
            </a:r>
            <a:r>
              <a:rPr lang="en-US" altLang="en-US" dirty="0">
                <a:latin typeface="Palatino-Roman"/>
              </a:rPr>
              <a:t> of font size, and </a:t>
            </a:r>
            <a:r>
              <a:rPr lang="en-US" altLang="en-US" b="1" dirty="0">
                <a:solidFill>
                  <a:schemeClr val="accent1"/>
                </a:solidFill>
                <a:latin typeface="Palatino-Roman"/>
              </a:rPr>
              <a:t>capitalization</a:t>
            </a:r>
            <a:r>
              <a:rPr lang="en-US" altLang="en-US" dirty="0">
                <a:latin typeface="Palatino-Roman"/>
              </a:rPr>
              <a:t>. The indexer </a:t>
            </a:r>
            <a:r>
              <a:rPr lang="en-US" altLang="en-US" b="1" dirty="0">
                <a:solidFill>
                  <a:srgbClr val="0000FF"/>
                </a:solidFill>
                <a:latin typeface="Palatino-Roman"/>
              </a:rPr>
              <a:t>distributes</a:t>
            </a:r>
            <a:r>
              <a:rPr lang="en-US" altLang="en-US" dirty="0">
                <a:latin typeface="Palatino-Roman"/>
              </a:rPr>
              <a:t> these hits into a set of "</a:t>
            </a:r>
            <a:r>
              <a:rPr lang="en-US" altLang="en-US" b="1" dirty="0">
                <a:solidFill>
                  <a:srgbClr val="FF0000"/>
                </a:solidFill>
                <a:latin typeface="Palatino-Roman"/>
              </a:rPr>
              <a:t>barrels</a:t>
            </a:r>
            <a:r>
              <a:rPr lang="en-US" altLang="en-US" dirty="0">
                <a:latin typeface="Palatino-Roman"/>
              </a:rPr>
              <a:t>". The indexer </a:t>
            </a:r>
            <a:r>
              <a:rPr lang="en-US" altLang="en-US" b="1" dirty="0">
                <a:solidFill>
                  <a:srgbClr val="0000FF"/>
                </a:solidFill>
                <a:latin typeface="Palatino-Roman"/>
              </a:rPr>
              <a:t>parses</a:t>
            </a:r>
            <a:r>
              <a:rPr lang="en-US" altLang="en-US" dirty="0">
                <a:latin typeface="Palatino-Roman"/>
              </a:rPr>
              <a:t> out </a:t>
            </a:r>
            <a:r>
              <a:rPr lang="en-US" altLang="en-US" b="1" dirty="0">
                <a:latin typeface="Palatino-Roman"/>
              </a:rPr>
              <a:t>all the links</a:t>
            </a:r>
            <a:r>
              <a:rPr lang="en-US" altLang="en-US" dirty="0">
                <a:latin typeface="Palatino-Roman"/>
              </a:rPr>
              <a:t> in every web page and </a:t>
            </a:r>
            <a:r>
              <a:rPr lang="en-US" altLang="en-US" b="1" dirty="0">
                <a:solidFill>
                  <a:srgbClr val="0000FF"/>
                </a:solidFill>
                <a:latin typeface="Palatino-Roman"/>
              </a:rPr>
              <a:t>stores</a:t>
            </a:r>
            <a:r>
              <a:rPr lang="en-US" altLang="en-US" dirty="0">
                <a:latin typeface="Palatino-Roman"/>
              </a:rPr>
              <a:t> important information about them in an anchors file.</a:t>
            </a:r>
          </a:p>
          <a:p>
            <a:pPr marL="360000" lvl="1" indent="-285750" algn="just">
              <a:lnSpc>
                <a:spcPct val="90000"/>
              </a:lnSpc>
              <a:buFont typeface="Arial" panose="020B0604020202020204" pitchFamily="34" charset="0"/>
              <a:buChar char="•"/>
            </a:pPr>
            <a:r>
              <a:rPr lang="en-US" altLang="en-US" sz="2000" b="1" dirty="0" err="1">
                <a:solidFill>
                  <a:srgbClr val="FF0000"/>
                </a:solidFill>
                <a:latin typeface="Palatino-Roman"/>
              </a:rPr>
              <a:t>URLresolver</a:t>
            </a:r>
            <a:r>
              <a:rPr lang="en-US" altLang="en-US" b="1" dirty="0">
                <a:solidFill>
                  <a:srgbClr val="FF0000"/>
                </a:solidFill>
                <a:latin typeface="Palatino-Roman"/>
              </a:rPr>
              <a:t> </a:t>
            </a:r>
            <a:r>
              <a:rPr lang="en-US" altLang="en-US" dirty="0">
                <a:latin typeface="Palatino-Roman"/>
              </a:rPr>
              <a:t>: reads the anchors file and converts relative URLs into absolute URLs and in turn into </a:t>
            </a:r>
            <a:r>
              <a:rPr lang="en-US" altLang="en-US" b="1" dirty="0" err="1">
                <a:latin typeface="Palatino-Roman"/>
              </a:rPr>
              <a:t>docIDs</a:t>
            </a:r>
            <a:r>
              <a:rPr lang="en-US" altLang="en-US" dirty="0">
                <a:latin typeface="Palatino-Roman"/>
              </a:rPr>
              <a:t>.</a:t>
            </a:r>
          </a:p>
          <a:p>
            <a:pPr marL="360000" lvl="1" indent="-285750" algn="just">
              <a:lnSpc>
                <a:spcPct val="90000"/>
              </a:lnSpc>
              <a:buFont typeface="Arial" panose="020B0604020202020204" pitchFamily="34" charset="0"/>
              <a:buChar char="•"/>
            </a:pPr>
            <a:r>
              <a:rPr lang="en-US" altLang="en-US" sz="2000" b="1" dirty="0">
                <a:solidFill>
                  <a:srgbClr val="FF0000"/>
                </a:solidFill>
                <a:latin typeface="Palatino-Roman"/>
              </a:rPr>
              <a:t>Sorter</a:t>
            </a:r>
            <a:r>
              <a:rPr lang="en-US" altLang="en-US" b="1" dirty="0">
                <a:solidFill>
                  <a:srgbClr val="FF0000"/>
                </a:solidFill>
                <a:latin typeface="Palatino-Roman"/>
              </a:rPr>
              <a:t> </a:t>
            </a:r>
            <a:r>
              <a:rPr lang="en-US" altLang="en-US" dirty="0">
                <a:latin typeface="Palatino-Roman"/>
              </a:rPr>
              <a:t>: takes the barrels, which are sorted by </a:t>
            </a:r>
            <a:r>
              <a:rPr lang="en-US" altLang="en-US" b="1" dirty="0" err="1">
                <a:latin typeface="Palatino-Roman"/>
              </a:rPr>
              <a:t>docID</a:t>
            </a:r>
            <a:r>
              <a:rPr lang="en-US" altLang="en-US" dirty="0">
                <a:latin typeface="Palatino-Roman"/>
              </a:rPr>
              <a:t>, and resorts them by </a:t>
            </a:r>
            <a:r>
              <a:rPr lang="en-US" altLang="en-US" b="1" dirty="0" err="1">
                <a:latin typeface="Palatino-Roman"/>
              </a:rPr>
              <a:t>wordID</a:t>
            </a:r>
            <a:r>
              <a:rPr lang="en-US" altLang="en-US" dirty="0">
                <a:latin typeface="Palatino-Roman"/>
              </a:rPr>
              <a:t> to generate the inverted index..</a:t>
            </a:r>
            <a:endParaRPr lang="en-US" altLang="en-US" b="1" dirty="0">
              <a:solidFill>
                <a:srgbClr val="FF0000"/>
              </a:solidFill>
              <a:latin typeface="Palatino-Roman"/>
            </a:endParaRPr>
          </a:p>
          <a:p>
            <a:pPr marL="360000" lvl="1" indent="-285750" algn="just">
              <a:lnSpc>
                <a:spcPct val="90000"/>
              </a:lnSpc>
              <a:buFont typeface="Arial" panose="020B0604020202020204" pitchFamily="34" charset="0"/>
              <a:buChar char="•"/>
            </a:pPr>
            <a:r>
              <a:rPr lang="en-US" altLang="en-US" sz="2000" b="1" dirty="0">
                <a:solidFill>
                  <a:srgbClr val="FF0000"/>
                </a:solidFill>
                <a:latin typeface="Palatino-Roman"/>
              </a:rPr>
              <a:t>Searcher</a:t>
            </a:r>
            <a:r>
              <a:rPr lang="en-US" altLang="en-US" dirty="0">
                <a:latin typeface="Palatino-Roman"/>
              </a:rPr>
              <a:t>: provide quality search results efficiently.</a:t>
            </a:r>
            <a:endParaRPr lang="en-US" dirty="0"/>
          </a:p>
        </p:txBody>
      </p:sp>
    </p:spTree>
    <p:extLst>
      <p:ext uri="{BB962C8B-B14F-4D97-AF65-F5344CB8AC3E}">
        <p14:creationId xmlns:p14="http://schemas.microsoft.com/office/powerpoint/2010/main" val="1426345611"/>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4D5B10A-453C-58C2-7B97-0D6497C869F8}"/>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2D896357-B00A-6308-9840-20D24B8DE33C}"/>
              </a:ext>
            </a:extLst>
          </p:cNvPr>
          <p:cNvPicPr>
            <a:picLocks noChangeAspect="1"/>
          </p:cNvPicPr>
          <p:nvPr/>
        </p:nvPicPr>
        <p:blipFill>
          <a:blip r:embed="rId2"/>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DE53DCD6-24A6-8796-C579-8B858F3221DB}"/>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5. Recherche sur le Web</a:t>
            </a:r>
          </a:p>
        </p:txBody>
      </p:sp>
      <p:sp>
        <p:nvSpPr>
          <p:cNvPr id="6" name="ZoneTexte 5">
            <a:extLst>
              <a:ext uri="{FF2B5EF4-FFF2-40B4-BE49-F238E27FC236}">
                <a16:creationId xmlns:a16="http://schemas.microsoft.com/office/drawing/2014/main" id="{A78777F5-4C21-1788-31A5-329F27A7F27E}"/>
              </a:ext>
            </a:extLst>
          </p:cNvPr>
          <p:cNvSpPr txBox="1"/>
          <p:nvPr/>
        </p:nvSpPr>
        <p:spPr>
          <a:xfrm>
            <a:off x="0" y="679704"/>
            <a:ext cx="10640568" cy="2123658"/>
          </a:xfrm>
          <a:prstGeom prst="rect">
            <a:avLst/>
          </a:prstGeom>
          <a:noFill/>
        </p:spPr>
        <p:txBody>
          <a:bodyPr wrap="square">
            <a:spAutoFit/>
          </a:bodyPr>
          <a:lstStyle/>
          <a:p>
            <a:pPr algn="l"/>
            <a:r>
              <a:rPr lang="fr-FR" sz="1600" b="0" i="0" dirty="0">
                <a:solidFill>
                  <a:srgbClr val="374151"/>
                </a:solidFill>
                <a:effectLst/>
                <a:latin typeface="ui-sans-serif"/>
              </a:rPr>
              <a:t>.</a:t>
            </a:r>
          </a:p>
          <a:p>
            <a:pPr algn="just"/>
            <a:r>
              <a:rPr lang="fr-FR" sz="2000" b="1" i="0" dirty="0">
                <a:effectLst/>
                <a:latin typeface="Arial" panose="020B0604020202020204" pitchFamily="34" charset="0"/>
                <a:cs typeface="Arial" panose="020B0604020202020204" pitchFamily="34" charset="0"/>
              </a:rPr>
              <a:t> Algorithmes de Classement des Pages</a:t>
            </a:r>
          </a:p>
          <a:p>
            <a:pPr lvl="1" algn="just">
              <a:buFont typeface="Arial" panose="020B0604020202020204" pitchFamily="34" charset="0"/>
              <a:buChar char="•"/>
            </a:pPr>
            <a:r>
              <a:rPr lang="fr-FR" sz="2000" b="1" i="0" dirty="0">
                <a:effectLst/>
                <a:latin typeface="Arial" panose="020B0604020202020204" pitchFamily="34" charset="0"/>
                <a:cs typeface="Arial" panose="020B0604020202020204" pitchFamily="34" charset="0"/>
              </a:rPr>
              <a:t>PageRank </a:t>
            </a:r>
            <a:r>
              <a:rPr lang="fr-FR" sz="2000" b="0" i="0" dirty="0">
                <a:effectLst/>
                <a:latin typeface="Arial" panose="020B0604020202020204" pitchFamily="34" charset="0"/>
                <a:cs typeface="Arial" panose="020B0604020202020204" pitchFamily="34" charset="0"/>
              </a:rPr>
              <a:t>: Évalue l'importance d'une page web en fonction de son réseau de liens entrants.</a:t>
            </a:r>
          </a:p>
          <a:p>
            <a:pPr lvl="1" algn="just">
              <a:buFont typeface="Arial" panose="020B0604020202020204" pitchFamily="34" charset="0"/>
              <a:buChar char="•"/>
            </a:pPr>
            <a:r>
              <a:rPr lang="fr-FR" sz="2000" b="1" i="0" dirty="0">
                <a:effectLst/>
                <a:latin typeface="Arial" panose="020B0604020202020204" pitchFamily="34" charset="0"/>
                <a:cs typeface="Arial" panose="020B0604020202020204" pitchFamily="34" charset="0"/>
              </a:rPr>
              <a:t>HITS </a:t>
            </a:r>
            <a:r>
              <a:rPr lang="fr-FR" sz="2000" b="0" i="0" dirty="0">
                <a:effectLst/>
                <a:latin typeface="Arial" panose="020B0604020202020204" pitchFamily="34" charset="0"/>
                <a:cs typeface="Arial" panose="020B0604020202020204" pitchFamily="34" charset="0"/>
              </a:rPr>
              <a:t>: Identifie des autorités (pages pertinentes) et des hubs (pages pointant vers des autorités).</a:t>
            </a:r>
          </a:p>
          <a:p>
            <a:pPr algn="l"/>
            <a:endParaRPr lang="fr-FR" sz="1600" b="0" i="0" dirty="0">
              <a:solidFill>
                <a:srgbClr val="374151"/>
              </a:solidFill>
              <a:effectLst/>
              <a:latin typeface="ui-sans-serif"/>
            </a:endParaRPr>
          </a:p>
        </p:txBody>
      </p:sp>
      <p:pic>
        <p:nvPicPr>
          <p:cNvPr id="5" name="Image 4">
            <a:extLst>
              <a:ext uri="{FF2B5EF4-FFF2-40B4-BE49-F238E27FC236}">
                <a16:creationId xmlns:a16="http://schemas.microsoft.com/office/drawing/2014/main" id="{B9FEED60-6D12-C6CE-5E7D-5009C6A46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389" y="2459201"/>
            <a:ext cx="7315200" cy="4600575"/>
          </a:xfrm>
          <a:prstGeom prst="rect">
            <a:avLst/>
          </a:prstGeom>
        </p:spPr>
      </p:pic>
    </p:spTree>
    <p:extLst>
      <p:ext uri="{BB962C8B-B14F-4D97-AF65-F5344CB8AC3E}">
        <p14:creationId xmlns:p14="http://schemas.microsoft.com/office/powerpoint/2010/main" val="2152012618"/>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05A9AFB-BD18-2ADA-6F9F-F6A604188872}"/>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6F9160C4-5903-10CF-7A77-C72B33E06C47}"/>
              </a:ext>
            </a:extLst>
          </p:cNvPr>
          <p:cNvPicPr>
            <a:picLocks noChangeAspect="1"/>
          </p:cNvPicPr>
          <p:nvPr/>
        </p:nvPicPr>
        <p:blipFill>
          <a:blip r:embed="rId2"/>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FD7197ED-5942-E52B-9AEA-D5DCE35AC233}"/>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6. </a:t>
            </a:r>
            <a:r>
              <a:rPr lang="en-US" sz="2700" b="1" dirty="0" err="1">
                <a:solidFill>
                  <a:srgbClr val="161616"/>
                </a:solidFill>
                <a:latin typeface="Arial"/>
              </a:rPr>
              <a:t>Défis</a:t>
            </a:r>
            <a:r>
              <a:rPr lang="en-US" sz="2700" b="1" dirty="0">
                <a:solidFill>
                  <a:srgbClr val="161616"/>
                </a:solidFill>
                <a:latin typeface="Arial"/>
              </a:rPr>
              <a:t> </a:t>
            </a:r>
            <a:r>
              <a:rPr lang="en-US" sz="2700" b="1" dirty="0" err="1">
                <a:solidFill>
                  <a:srgbClr val="161616"/>
                </a:solidFill>
                <a:latin typeface="Arial"/>
              </a:rPr>
              <a:t>Actuels</a:t>
            </a:r>
            <a:r>
              <a:rPr lang="en-US" sz="2700" b="1" dirty="0">
                <a:solidFill>
                  <a:srgbClr val="161616"/>
                </a:solidFill>
                <a:latin typeface="Arial"/>
              </a:rPr>
              <a:t> et </a:t>
            </a:r>
            <a:r>
              <a:rPr lang="en-US" sz="2700" b="1" dirty="0" err="1">
                <a:solidFill>
                  <a:srgbClr val="161616"/>
                </a:solidFill>
                <a:latin typeface="Arial"/>
              </a:rPr>
              <a:t>Futurs</a:t>
            </a:r>
            <a:endParaRPr lang="en-US" sz="2700" b="1" dirty="0">
              <a:solidFill>
                <a:srgbClr val="161616"/>
              </a:solidFill>
              <a:latin typeface="Arial"/>
            </a:endParaRPr>
          </a:p>
        </p:txBody>
      </p:sp>
      <p:pic>
        <p:nvPicPr>
          <p:cNvPr id="5" name="Image 4">
            <a:extLst>
              <a:ext uri="{FF2B5EF4-FFF2-40B4-BE49-F238E27FC236}">
                <a16:creationId xmlns:a16="http://schemas.microsoft.com/office/drawing/2014/main" id="{1D3360D6-7A93-7961-179B-7C19C20D3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8096" y="1027176"/>
            <a:ext cx="5390215" cy="6026797"/>
          </a:xfrm>
          <a:prstGeom prst="rect">
            <a:avLst/>
          </a:prstGeom>
        </p:spPr>
      </p:pic>
    </p:spTree>
    <p:extLst>
      <p:ext uri="{BB962C8B-B14F-4D97-AF65-F5344CB8AC3E}">
        <p14:creationId xmlns:p14="http://schemas.microsoft.com/office/powerpoint/2010/main" val="1047000959"/>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FF3F874-5AA4-80C7-B86E-9E1B2E91B57C}"/>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527F93DC-EC23-79FE-AB74-5EA1184460AE}"/>
              </a:ext>
            </a:extLst>
          </p:cNvPr>
          <p:cNvPicPr>
            <a:picLocks noChangeAspect="1"/>
          </p:cNvPicPr>
          <p:nvPr/>
        </p:nvPicPr>
        <p:blipFill>
          <a:blip r:embed="rId2"/>
          <a:stretch>
            <a:fillRect/>
          </a:stretch>
        </p:blipFill>
        <p:spPr>
          <a:xfrm>
            <a:off x="48768" y="679704"/>
            <a:ext cx="10591800" cy="231648"/>
          </a:xfrm>
          <a:prstGeom prst="rect">
            <a:avLst/>
          </a:prstGeom>
        </p:spPr>
      </p:pic>
      <p:sp>
        <p:nvSpPr>
          <p:cNvPr id="3" name="Rectangle 2">
            <a:extLst>
              <a:ext uri="{FF2B5EF4-FFF2-40B4-BE49-F238E27FC236}">
                <a16:creationId xmlns:a16="http://schemas.microsoft.com/office/drawing/2014/main" id="{CA7CA5CA-A27D-659D-B35A-2EC69E8A3528}"/>
              </a:ext>
            </a:extLst>
          </p:cNvPr>
          <p:cNvSpPr/>
          <p:nvPr/>
        </p:nvSpPr>
        <p:spPr>
          <a:xfrm>
            <a:off x="448056" y="198120"/>
            <a:ext cx="4340352" cy="365760"/>
          </a:xfrm>
          <a:prstGeom prst="rect">
            <a:avLst/>
          </a:prstGeom>
        </p:spPr>
        <p:txBody>
          <a:bodyPr wrap="none" lIns="0" tIns="0" rIns="0" bIns="0">
            <a:noAutofit/>
          </a:bodyPr>
          <a:lstStyle/>
          <a:p>
            <a:pPr indent="0"/>
            <a:r>
              <a:rPr lang="en-US" sz="2700" b="1" dirty="0">
                <a:solidFill>
                  <a:srgbClr val="161616"/>
                </a:solidFill>
                <a:latin typeface="Arial"/>
              </a:rPr>
              <a:t>7. Applications</a:t>
            </a:r>
          </a:p>
        </p:txBody>
      </p:sp>
      <p:sp>
        <p:nvSpPr>
          <p:cNvPr id="4" name="Rectangle 3">
            <a:extLst>
              <a:ext uri="{FF2B5EF4-FFF2-40B4-BE49-F238E27FC236}">
                <a16:creationId xmlns:a16="http://schemas.microsoft.com/office/drawing/2014/main" id="{3ABABBF1-815E-57D3-8468-9CEE0545A653}"/>
              </a:ext>
            </a:extLst>
          </p:cNvPr>
          <p:cNvSpPr/>
          <p:nvPr/>
        </p:nvSpPr>
        <p:spPr>
          <a:xfrm>
            <a:off x="821736" y="3457657"/>
            <a:ext cx="4357537" cy="3631763"/>
          </a:xfrm>
          <a:prstGeom prst="rect">
            <a:avLst/>
          </a:prstGeom>
        </p:spPr>
        <p:txBody>
          <a:bodyPr wrap="square">
            <a:spAutoFit/>
          </a:bodyPr>
          <a:lstStyle/>
          <a:p>
            <a:pPr marL="457200" indent="-457200">
              <a:spcBef>
                <a:spcPts val="600"/>
              </a:spcBef>
              <a:spcAft>
                <a:spcPts val="600"/>
              </a:spcAft>
              <a:buFont typeface="Wingdings" panose="05000000000000000000" pitchFamily="2" charset="2"/>
              <a:buChar char="Ø"/>
            </a:pPr>
            <a:r>
              <a:rPr lang="en-US" sz="2000" dirty="0">
                <a:solidFill>
                  <a:srgbClr val="0000FF"/>
                </a:solidFill>
                <a:latin typeface="Arial" panose="020B0604020202020204" pitchFamily="34" charset="0"/>
                <a:cs typeface="Arial" panose="020B0604020202020204" pitchFamily="34" charset="0"/>
              </a:rPr>
              <a:t>Digital library search</a:t>
            </a:r>
          </a:p>
          <a:p>
            <a:pPr marL="457200" indent="-457200">
              <a:spcBef>
                <a:spcPts val="600"/>
              </a:spcBef>
              <a:spcAft>
                <a:spcPts val="600"/>
              </a:spcAft>
              <a:buFont typeface="Wingdings" panose="05000000000000000000" pitchFamily="2" charset="2"/>
              <a:buChar char="Ø"/>
            </a:pPr>
            <a:r>
              <a:rPr lang="en-US" sz="2000" dirty="0">
                <a:solidFill>
                  <a:srgbClr val="0000FF"/>
                </a:solidFill>
                <a:latin typeface="Arial" panose="020B0604020202020204" pitchFamily="34" charset="0"/>
                <a:cs typeface="Arial" panose="020B0604020202020204" pitchFamily="34" charset="0"/>
              </a:rPr>
              <a:t>Web search</a:t>
            </a:r>
          </a:p>
          <a:p>
            <a:pPr marL="457200" indent="-457200">
              <a:spcBef>
                <a:spcPts val="600"/>
              </a:spcBef>
              <a:spcAft>
                <a:spcPts val="600"/>
              </a:spcAft>
              <a:buFont typeface="Wingdings" panose="05000000000000000000" pitchFamily="2" charset="2"/>
              <a:buChar char="Ø"/>
            </a:pPr>
            <a:r>
              <a:rPr lang="en-US" sz="2000" dirty="0">
                <a:solidFill>
                  <a:srgbClr val="0000FF"/>
                </a:solidFill>
                <a:latin typeface="Arial" panose="020B0604020202020204" pitchFamily="34" charset="0"/>
                <a:cs typeface="Arial" panose="020B0604020202020204" pitchFamily="34" charset="0"/>
              </a:rPr>
              <a:t>Enterprise search</a:t>
            </a:r>
          </a:p>
          <a:p>
            <a:pPr marL="457200" indent="-457200">
              <a:spcBef>
                <a:spcPts val="600"/>
              </a:spcBef>
              <a:spcAft>
                <a:spcPts val="600"/>
              </a:spcAft>
              <a:buFont typeface="Wingdings" panose="05000000000000000000" pitchFamily="2" charset="2"/>
              <a:buChar char="Ø"/>
            </a:pPr>
            <a:r>
              <a:rPr lang="en-US" sz="2000" dirty="0">
                <a:solidFill>
                  <a:srgbClr val="0000FF"/>
                </a:solidFill>
                <a:latin typeface="Arial" panose="020B0604020202020204" pitchFamily="34" charset="0"/>
                <a:cs typeface="Arial" panose="020B0604020202020204" pitchFamily="34" charset="0"/>
              </a:rPr>
              <a:t>News search</a:t>
            </a:r>
          </a:p>
          <a:p>
            <a:pPr marL="457200" indent="-457200">
              <a:spcBef>
                <a:spcPts val="600"/>
              </a:spcBef>
              <a:spcAft>
                <a:spcPts val="600"/>
              </a:spcAft>
              <a:buFont typeface="Wingdings" panose="05000000000000000000" pitchFamily="2" charset="2"/>
              <a:buChar char="Ø"/>
            </a:pPr>
            <a:r>
              <a:rPr lang="en-US" sz="2000" dirty="0">
                <a:solidFill>
                  <a:srgbClr val="0000FF"/>
                </a:solidFill>
                <a:latin typeface="Arial" panose="020B0604020202020204" pitchFamily="34" charset="0"/>
                <a:cs typeface="Arial" panose="020B0604020202020204" pitchFamily="34" charset="0"/>
              </a:rPr>
              <a:t>Image search</a:t>
            </a:r>
          </a:p>
          <a:p>
            <a:pPr marL="457200" indent="-457200">
              <a:spcBef>
                <a:spcPts val="600"/>
              </a:spcBef>
              <a:spcAft>
                <a:spcPts val="600"/>
              </a:spcAft>
              <a:buFont typeface="Wingdings" panose="05000000000000000000" pitchFamily="2" charset="2"/>
              <a:buChar char="Ø"/>
            </a:pPr>
            <a:r>
              <a:rPr lang="en-US" sz="2000" dirty="0">
                <a:solidFill>
                  <a:srgbClr val="0000FF"/>
                </a:solidFill>
                <a:latin typeface="Arial" panose="020B0604020202020204" pitchFamily="34" charset="0"/>
                <a:cs typeface="Arial" panose="020B0604020202020204" pitchFamily="34" charset="0"/>
              </a:rPr>
              <a:t>Video search</a:t>
            </a:r>
          </a:p>
          <a:p>
            <a:pPr marL="457200" indent="-457200">
              <a:spcBef>
                <a:spcPts val="600"/>
              </a:spcBef>
              <a:spcAft>
                <a:spcPts val="600"/>
              </a:spcAft>
              <a:buFont typeface="Wingdings" panose="05000000000000000000" pitchFamily="2" charset="2"/>
              <a:buChar char="Ø"/>
            </a:pPr>
            <a:r>
              <a:rPr lang="en-US" sz="2000" dirty="0">
                <a:solidFill>
                  <a:srgbClr val="0000FF"/>
                </a:solidFill>
                <a:latin typeface="Arial" panose="020B0604020202020204" pitchFamily="34" charset="0"/>
                <a:cs typeface="Arial" panose="020B0604020202020204" pitchFamily="34" charset="0"/>
              </a:rPr>
              <a:t>(micro-)blog search</a:t>
            </a:r>
          </a:p>
          <a:p>
            <a:pPr marL="457200" indent="-457200">
              <a:spcBef>
                <a:spcPts val="600"/>
              </a:spcBef>
              <a:spcAft>
                <a:spcPts val="600"/>
              </a:spcAft>
              <a:buFont typeface="Wingdings" panose="05000000000000000000" pitchFamily="2" charset="2"/>
              <a:buChar char="Ø"/>
            </a:pPr>
            <a:r>
              <a:rPr lang="en-US" sz="2000" dirty="0">
                <a:solidFill>
                  <a:srgbClr val="0000FF"/>
                </a:solidFill>
                <a:latin typeface="Arial" panose="020B0604020202020204" pitchFamily="34" charset="0"/>
                <a:cs typeface="Arial" panose="020B0604020202020204" pitchFamily="34" charset="0"/>
              </a:rPr>
              <a:t>Community Q&amp;A search</a:t>
            </a:r>
            <a:endParaRPr lang="fr-FR" sz="2800" dirty="0">
              <a:latin typeface="Arial" panose="020B0604020202020204" pitchFamily="34" charset="0"/>
              <a:cs typeface="Arial" panose="020B0604020202020204" pitchFamily="34" charset="0"/>
            </a:endParaRPr>
          </a:p>
        </p:txBody>
      </p:sp>
      <p:sp>
        <p:nvSpPr>
          <p:cNvPr id="6" name="TextBox 24">
            <a:extLst>
              <a:ext uri="{FF2B5EF4-FFF2-40B4-BE49-F238E27FC236}">
                <a16:creationId xmlns:a16="http://schemas.microsoft.com/office/drawing/2014/main" id="{C332CB5F-5EDD-03AA-C4C9-5EE8068644AA}"/>
              </a:ext>
            </a:extLst>
          </p:cNvPr>
          <p:cNvSpPr txBox="1"/>
          <p:nvPr/>
        </p:nvSpPr>
        <p:spPr>
          <a:xfrm>
            <a:off x="3000505" y="1180439"/>
            <a:ext cx="4911601" cy="400110"/>
          </a:xfrm>
          <a:prstGeom prst="rect">
            <a:avLst/>
          </a:prstGeom>
          <a:noFill/>
        </p:spPr>
        <p:txBody>
          <a:bodyPr wrap="none" rtlCol="0">
            <a:spAutoFit/>
          </a:bodyPr>
          <a:lstStyle/>
          <a:p>
            <a:r>
              <a:rPr lang="en-US" sz="2000" b="1" dirty="0"/>
              <a:t>Information Retrieval Tasks and Applications</a:t>
            </a:r>
          </a:p>
        </p:txBody>
      </p:sp>
      <p:sp>
        <p:nvSpPr>
          <p:cNvPr id="7" name="Rectangle 6">
            <a:extLst>
              <a:ext uri="{FF2B5EF4-FFF2-40B4-BE49-F238E27FC236}">
                <a16:creationId xmlns:a16="http://schemas.microsoft.com/office/drawing/2014/main" id="{91F37EB0-C42B-2FAA-6917-22C4465AD022}"/>
              </a:ext>
            </a:extLst>
          </p:cNvPr>
          <p:cNvSpPr/>
          <p:nvPr/>
        </p:nvSpPr>
        <p:spPr>
          <a:xfrm>
            <a:off x="2897591" y="1051917"/>
            <a:ext cx="5117431" cy="601994"/>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DC0F6C4A-0A41-4680-723F-87F4E5AACA6E}"/>
              </a:ext>
            </a:extLst>
          </p:cNvPr>
          <p:cNvSpPr/>
          <p:nvPr/>
        </p:nvSpPr>
        <p:spPr>
          <a:xfrm>
            <a:off x="6809441" y="3781425"/>
            <a:ext cx="4307695" cy="3631763"/>
          </a:xfrm>
          <a:prstGeom prst="rect">
            <a:avLst/>
          </a:prstGeom>
        </p:spPr>
        <p:txBody>
          <a:bodyPr wrap="square">
            <a:spAutoFit/>
          </a:bodyPr>
          <a:lstStyle/>
          <a:p>
            <a:pPr marL="457200" indent="-457200">
              <a:spcBef>
                <a:spcPts val="600"/>
              </a:spcBef>
              <a:spcAft>
                <a:spcPts val="600"/>
              </a:spcAft>
              <a:buFont typeface="Wingdings" panose="05000000000000000000" pitchFamily="2" charset="2"/>
              <a:buChar char="Ø"/>
            </a:pPr>
            <a:r>
              <a:rPr lang="en-US" sz="2000" dirty="0">
                <a:solidFill>
                  <a:srgbClr val="0000FF"/>
                </a:solidFill>
                <a:latin typeface="Arial" panose="020B0604020202020204" pitchFamily="34" charset="0"/>
                <a:cs typeface="Arial" panose="020B0604020202020204" pitchFamily="34" charset="0"/>
              </a:rPr>
              <a:t>Desktop search</a:t>
            </a:r>
          </a:p>
          <a:p>
            <a:pPr marL="457200" indent="-457200">
              <a:spcBef>
                <a:spcPts val="600"/>
              </a:spcBef>
              <a:spcAft>
                <a:spcPts val="600"/>
              </a:spcAft>
              <a:buFont typeface="Wingdings" panose="05000000000000000000" pitchFamily="2" charset="2"/>
              <a:buChar char="Ø"/>
            </a:pPr>
            <a:r>
              <a:rPr lang="en-US" sz="2000" dirty="0">
                <a:solidFill>
                  <a:srgbClr val="0000FF"/>
                </a:solidFill>
                <a:latin typeface="Arial" panose="020B0604020202020204" pitchFamily="34" charset="0"/>
                <a:cs typeface="Arial" panose="020B0604020202020204" pitchFamily="34" charset="0"/>
              </a:rPr>
              <a:t>Federated search</a:t>
            </a:r>
          </a:p>
          <a:p>
            <a:pPr marL="457200" indent="-457200">
              <a:spcBef>
                <a:spcPts val="600"/>
              </a:spcBef>
              <a:spcAft>
                <a:spcPts val="600"/>
              </a:spcAft>
              <a:buFont typeface="Wingdings" panose="05000000000000000000" pitchFamily="2" charset="2"/>
              <a:buChar char="Ø"/>
            </a:pPr>
            <a:r>
              <a:rPr lang="en-US" sz="2000" dirty="0">
                <a:solidFill>
                  <a:srgbClr val="0000FF"/>
                </a:solidFill>
                <a:latin typeface="Arial" panose="020B0604020202020204" pitchFamily="34" charset="0"/>
                <a:cs typeface="Arial" panose="020B0604020202020204" pitchFamily="34" charset="0"/>
              </a:rPr>
              <a:t>Social search</a:t>
            </a:r>
          </a:p>
          <a:p>
            <a:pPr marL="457200" indent="-457200">
              <a:spcBef>
                <a:spcPts val="600"/>
              </a:spcBef>
              <a:spcAft>
                <a:spcPts val="600"/>
              </a:spcAft>
              <a:buFont typeface="Wingdings" panose="05000000000000000000" pitchFamily="2" charset="2"/>
              <a:buChar char="Ø"/>
            </a:pPr>
            <a:r>
              <a:rPr lang="en-US" sz="2000" dirty="0">
                <a:solidFill>
                  <a:srgbClr val="0000FF"/>
                </a:solidFill>
                <a:latin typeface="Arial" panose="020B0604020202020204" pitchFamily="34" charset="0"/>
                <a:cs typeface="Arial" panose="020B0604020202020204" pitchFamily="34" charset="0"/>
              </a:rPr>
              <a:t>Expert search</a:t>
            </a:r>
          </a:p>
          <a:p>
            <a:pPr marL="457200" indent="-457200">
              <a:spcBef>
                <a:spcPts val="600"/>
              </a:spcBef>
              <a:spcAft>
                <a:spcPts val="600"/>
              </a:spcAft>
              <a:buFont typeface="Wingdings" panose="05000000000000000000" pitchFamily="2" charset="2"/>
              <a:buChar char="Ø"/>
            </a:pPr>
            <a:r>
              <a:rPr lang="en-US" sz="2000" dirty="0">
                <a:solidFill>
                  <a:srgbClr val="0000FF"/>
                </a:solidFill>
                <a:latin typeface="Arial" panose="020B0604020202020204" pitchFamily="34" charset="0"/>
                <a:cs typeface="Arial" panose="020B0604020202020204" pitchFamily="34" charset="0"/>
              </a:rPr>
              <a:t>Product search</a:t>
            </a:r>
          </a:p>
          <a:p>
            <a:pPr marL="457200" indent="-457200">
              <a:spcBef>
                <a:spcPts val="600"/>
              </a:spcBef>
              <a:spcAft>
                <a:spcPts val="600"/>
              </a:spcAft>
              <a:buFont typeface="Wingdings" panose="05000000000000000000" pitchFamily="2" charset="2"/>
              <a:buChar char="Ø"/>
            </a:pPr>
            <a:r>
              <a:rPr lang="en-US" sz="2000" dirty="0">
                <a:solidFill>
                  <a:srgbClr val="0000FF"/>
                </a:solidFill>
                <a:latin typeface="Arial" panose="020B0604020202020204" pitchFamily="34" charset="0"/>
                <a:cs typeface="Arial" panose="020B0604020202020204" pitchFamily="34" charset="0"/>
              </a:rPr>
              <a:t>Patent search</a:t>
            </a:r>
          </a:p>
          <a:p>
            <a:pPr marL="457200" indent="-457200">
              <a:spcBef>
                <a:spcPts val="600"/>
              </a:spcBef>
              <a:spcAft>
                <a:spcPts val="600"/>
              </a:spcAft>
              <a:buFont typeface="Wingdings" panose="05000000000000000000" pitchFamily="2" charset="2"/>
              <a:buChar char="Ø"/>
            </a:pPr>
            <a:r>
              <a:rPr lang="en-US" sz="2000" dirty="0">
                <a:solidFill>
                  <a:srgbClr val="0000FF"/>
                </a:solidFill>
                <a:latin typeface="Arial" panose="020B0604020202020204" pitchFamily="34" charset="0"/>
                <a:cs typeface="Arial" panose="020B0604020202020204" pitchFamily="34" charset="0"/>
              </a:rPr>
              <a:t>Recommender systems</a:t>
            </a:r>
          </a:p>
          <a:p>
            <a:pPr marL="457200" indent="-457200">
              <a:spcBef>
                <a:spcPts val="600"/>
              </a:spcBef>
              <a:spcAft>
                <a:spcPts val="600"/>
              </a:spcAft>
              <a:buFont typeface="Wingdings" panose="05000000000000000000" pitchFamily="2" charset="2"/>
              <a:buChar char="Ø"/>
            </a:pPr>
            <a:r>
              <a:rPr lang="en-US" sz="2000" dirty="0">
                <a:solidFill>
                  <a:srgbClr val="0000FF"/>
                </a:solidFill>
                <a:latin typeface="Arial" panose="020B0604020202020204" pitchFamily="34" charset="0"/>
                <a:cs typeface="Arial" panose="020B0604020202020204" pitchFamily="34" charset="0"/>
              </a:rPr>
              <a:t>Opinion mining</a:t>
            </a:r>
            <a:endParaRPr lang="fr-FR" sz="2000" dirty="0">
              <a:latin typeface="Arial" panose="020B0604020202020204" pitchFamily="34" charset="0"/>
              <a:cs typeface="Arial" panose="020B0604020202020204" pitchFamily="34" charset="0"/>
            </a:endParaRPr>
          </a:p>
        </p:txBody>
      </p:sp>
      <p:sp>
        <p:nvSpPr>
          <p:cNvPr id="10" name="ZoneTexte 9">
            <a:extLst>
              <a:ext uri="{FF2B5EF4-FFF2-40B4-BE49-F238E27FC236}">
                <a16:creationId xmlns:a16="http://schemas.microsoft.com/office/drawing/2014/main" id="{A3F5B5FA-3D77-A915-84EB-32B773F0EDBB}"/>
              </a:ext>
            </a:extLst>
          </p:cNvPr>
          <p:cNvSpPr txBox="1"/>
          <p:nvPr/>
        </p:nvSpPr>
        <p:spPr>
          <a:xfrm>
            <a:off x="150073" y="1648387"/>
            <a:ext cx="10058400" cy="1600438"/>
          </a:xfrm>
          <a:prstGeom prst="rect">
            <a:avLst/>
          </a:prstGeom>
          <a:noFill/>
        </p:spPr>
        <p:txBody>
          <a:bodyPr wrap="square">
            <a:spAutoFit/>
          </a:bodyPr>
          <a:lstStyle/>
          <a:p>
            <a:pPr algn="l"/>
            <a:r>
              <a:rPr lang="fr-FR" sz="1600" b="1" i="0" dirty="0">
                <a:effectLst/>
                <a:latin typeface="Arial" panose="020B0604020202020204" pitchFamily="34" charset="0"/>
                <a:cs typeface="Arial" panose="020B0604020202020204" pitchFamily="34" charset="0"/>
              </a:rPr>
              <a:t>Moteurs de Recherche</a:t>
            </a:r>
          </a:p>
          <a:p>
            <a:pPr algn="l"/>
            <a:r>
              <a:rPr lang="fr-FR" sz="1600" b="0" i="0" dirty="0">
                <a:effectLst/>
                <a:latin typeface="Arial" panose="020B0604020202020204" pitchFamily="34" charset="0"/>
                <a:cs typeface="Arial" panose="020B0604020202020204" pitchFamily="34" charset="0"/>
              </a:rPr>
              <a:t>	</a:t>
            </a:r>
            <a:r>
              <a:rPr lang="fr-FR" sz="1600" b="0" i="0" dirty="0">
                <a:solidFill>
                  <a:srgbClr val="0070C0"/>
                </a:solidFill>
                <a:effectLst/>
                <a:latin typeface="Arial" panose="020B0604020202020204" pitchFamily="34" charset="0"/>
                <a:cs typeface="Arial" panose="020B0604020202020204" pitchFamily="34" charset="0"/>
              </a:rPr>
              <a:t>Exemples : Google, Bing, </a:t>
            </a:r>
            <a:r>
              <a:rPr lang="fr-FR" sz="1600" b="0" i="0" dirty="0" err="1">
                <a:solidFill>
                  <a:srgbClr val="0070C0"/>
                </a:solidFill>
                <a:effectLst/>
                <a:latin typeface="Arial" panose="020B0604020202020204" pitchFamily="34" charset="0"/>
                <a:cs typeface="Arial" panose="020B0604020202020204" pitchFamily="34" charset="0"/>
              </a:rPr>
              <a:t>DuckDuckGo</a:t>
            </a:r>
            <a:r>
              <a:rPr lang="fr-FR" sz="1600" b="0" i="0" dirty="0">
                <a:solidFill>
                  <a:srgbClr val="0070C0"/>
                </a:solidFill>
                <a:effectLst/>
                <a:latin typeface="Arial" panose="020B0604020202020204" pitchFamily="34" charset="0"/>
                <a:cs typeface="Arial" panose="020B0604020202020204" pitchFamily="34" charset="0"/>
              </a:rPr>
              <a:t>.</a:t>
            </a:r>
          </a:p>
          <a:p>
            <a:pPr algn="l">
              <a:buFont typeface="Arial" panose="020B0604020202020204" pitchFamily="34" charset="0"/>
              <a:buChar char="•"/>
            </a:pPr>
            <a:r>
              <a:rPr lang="fr-FR" sz="1600" b="0" i="0" dirty="0">
                <a:effectLst/>
                <a:latin typeface="Arial" panose="020B0604020202020204" pitchFamily="34" charset="0"/>
                <a:cs typeface="Arial" panose="020B0604020202020204" pitchFamily="34" charset="0"/>
              </a:rPr>
              <a:t>Spécialisations : Recherche académique (Google Scholar), météo, actualités.</a:t>
            </a:r>
          </a:p>
          <a:p>
            <a:pPr algn="l"/>
            <a:r>
              <a:rPr lang="fr-FR" sz="1600" b="1" i="0" dirty="0">
                <a:effectLst/>
                <a:latin typeface="Arial" panose="020B0604020202020204" pitchFamily="34" charset="0"/>
                <a:cs typeface="Arial" panose="020B0604020202020204" pitchFamily="34" charset="0"/>
              </a:rPr>
              <a:t> Systèmes de Recommandation</a:t>
            </a:r>
          </a:p>
          <a:p>
            <a:pPr algn="l">
              <a:buFont typeface="Arial" panose="020B0604020202020204" pitchFamily="34" charset="0"/>
              <a:buChar char="•"/>
            </a:pPr>
            <a:r>
              <a:rPr lang="fr-FR" sz="1600" b="0" i="0" dirty="0">
                <a:effectLst/>
                <a:latin typeface="Arial" panose="020B0604020202020204" pitchFamily="34" charset="0"/>
                <a:cs typeface="Arial" panose="020B0604020202020204" pitchFamily="34" charset="0"/>
              </a:rPr>
              <a:t>Utilisent des techniques de recherche d'information pour proposer des suggestions personnalisées.</a:t>
            </a:r>
          </a:p>
          <a:p>
            <a:pPr algn="l"/>
            <a:r>
              <a:rPr lang="fr-FR" sz="1600" b="0" i="0" dirty="0">
                <a:effectLst/>
                <a:latin typeface="Arial" panose="020B0604020202020204" pitchFamily="34" charset="0"/>
                <a:cs typeface="Arial" panose="020B0604020202020204" pitchFamily="34" charset="0"/>
              </a:rPr>
              <a:t>	</a:t>
            </a:r>
            <a:r>
              <a:rPr lang="fr-FR" sz="1600" b="0" i="0" dirty="0">
                <a:solidFill>
                  <a:srgbClr val="0070C0"/>
                </a:solidFill>
                <a:effectLst/>
                <a:latin typeface="Arial" panose="020B0604020202020204" pitchFamily="34" charset="0"/>
                <a:cs typeface="Arial" panose="020B0604020202020204" pitchFamily="34" charset="0"/>
              </a:rPr>
              <a:t>Exemples : Netflix, Amazon, Spotify</a:t>
            </a:r>
            <a:r>
              <a:rPr lang="fr-FR" sz="1600" b="0" i="0" dirty="0">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82162170"/>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EF5F67C-0928-DE0B-A6A4-CE7FB37DF9DE}"/>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F6667585-8F16-D269-452C-3421C6218BDA}"/>
              </a:ext>
            </a:extLst>
          </p:cNvPr>
          <p:cNvPicPr>
            <a:picLocks noChangeAspect="1"/>
          </p:cNvPicPr>
          <p:nvPr/>
        </p:nvPicPr>
        <p:blipFill>
          <a:blip r:embed="rId3"/>
          <a:stretch>
            <a:fillRect/>
          </a:stretch>
        </p:blipFill>
        <p:spPr>
          <a:xfrm>
            <a:off x="52832" y="565404"/>
            <a:ext cx="10591800" cy="231648"/>
          </a:xfrm>
          <a:prstGeom prst="rect">
            <a:avLst/>
          </a:prstGeom>
        </p:spPr>
      </p:pic>
      <p:sp>
        <p:nvSpPr>
          <p:cNvPr id="5" name="Rectangle 4">
            <a:extLst>
              <a:ext uri="{FF2B5EF4-FFF2-40B4-BE49-F238E27FC236}">
                <a16:creationId xmlns:a16="http://schemas.microsoft.com/office/drawing/2014/main" id="{8C05BCD0-6CCB-F620-C7D6-47C0C8542EB7}"/>
              </a:ext>
            </a:extLst>
          </p:cNvPr>
          <p:cNvSpPr/>
          <p:nvPr/>
        </p:nvSpPr>
        <p:spPr>
          <a:xfrm>
            <a:off x="448056" y="201168"/>
            <a:ext cx="7229856" cy="365760"/>
          </a:xfrm>
          <a:prstGeom prst="rect">
            <a:avLst/>
          </a:prstGeom>
        </p:spPr>
        <p:txBody>
          <a:bodyPr wrap="none" lIns="0" tIns="0" rIns="0" bIns="0">
            <a:noAutofit/>
          </a:bodyPr>
          <a:lstStyle/>
          <a:p>
            <a:pPr indent="0"/>
            <a:r>
              <a:rPr lang="fr-FR" sz="2600" b="1" dirty="0">
                <a:solidFill>
                  <a:srgbClr val="161616"/>
                </a:solidFill>
                <a:latin typeface="Arial"/>
              </a:rPr>
              <a:t>CONCLUSION</a:t>
            </a:r>
            <a:endParaRPr lang="en-US" sz="2600" b="1" dirty="0">
              <a:solidFill>
                <a:srgbClr val="161616"/>
              </a:solidFill>
              <a:latin typeface="Arial"/>
            </a:endParaRPr>
          </a:p>
        </p:txBody>
      </p:sp>
      <p:sp>
        <p:nvSpPr>
          <p:cNvPr id="11" name="ZoneTexte 10">
            <a:extLst>
              <a:ext uri="{FF2B5EF4-FFF2-40B4-BE49-F238E27FC236}">
                <a16:creationId xmlns:a16="http://schemas.microsoft.com/office/drawing/2014/main" id="{E8EF7421-1E55-4198-C15B-9E3A439185FA}"/>
              </a:ext>
            </a:extLst>
          </p:cNvPr>
          <p:cNvSpPr txBox="1"/>
          <p:nvPr/>
        </p:nvSpPr>
        <p:spPr>
          <a:xfrm>
            <a:off x="52832" y="931164"/>
            <a:ext cx="10437640" cy="5847755"/>
          </a:xfrm>
          <a:prstGeom prst="rect">
            <a:avLst/>
          </a:prstGeom>
          <a:noFill/>
        </p:spPr>
        <p:txBody>
          <a:bodyPr wrap="square" rtlCol="0">
            <a:spAutoFit/>
          </a:bodyPr>
          <a:lstStyle/>
          <a:p>
            <a:endParaRPr lang="fr-FR" sz="2000" dirty="0"/>
          </a:p>
          <a:p>
            <a:pPr algn="just">
              <a:lnSpc>
                <a:spcPct val="200000"/>
              </a:lnSpc>
            </a:pPr>
            <a:r>
              <a:rPr lang="fr-FR" sz="2400" dirty="0">
                <a:latin typeface="Arial" panose="020B0604020202020204" pitchFamily="34" charset="0"/>
                <a:cs typeface="Arial" panose="020B0604020202020204" pitchFamily="34" charset="0"/>
              </a:rPr>
              <a:t>	Maîtriser la recherche d'information est essentiel pour naviguer dans l'abondance de données disponibles aujourd'hui. Cela implique de comprendre les modèles cognitifs sous-jacents, d'utiliser des techniques d'indexation efficaces et d'évaluer la pertinence des sources. En développant ces compétences, on peut transformer l'information brute en connaissances exploitables, améliorant ainsi la prise de décision et l'innovation</a:t>
            </a:r>
            <a:r>
              <a:rPr lang="fr-FR" sz="2000" dirty="0"/>
              <a:t>.</a:t>
            </a:r>
          </a:p>
          <a:p>
            <a:pPr lvl="1"/>
            <a:endParaRPr lang="fr-FR" dirty="0"/>
          </a:p>
        </p:txBody>
      </p:sp>
    </p:spTree>
    <p:extLst>
      <p:ext uri="{BB962C8B-B14F-4D97-AF65-F5344CB8AC3E}">
        <p14:creationId xmlns:p14="http://schemas.microsoft.com/office/powerpoint/2010/main" val="893125849"/>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50212" y="681835"/>
            <a:ext cx="10589598" cy="229922"/>
          </a:xfrm>
          <a:prstGeom prst="rect">
            <a:avLst/>
          </a:prstGeom>
        </p:spPr>
      </p:pic>
      <p:sp>
        <p:nvSpPr>
          <p:cNvPr id="5" name="Rectangle 4"/>
          <p:cNvSpPr/>
          <p:nvPr/>
        </p:nvSpPr>
        <p:spPr>
          <a:xfrm>
            <a:off x="428129" y="195565"/>
            <a:ext cx="4297151" cy="301276"/>
          </a:xfrm>
          <a:prstGeom prst="rect">
            <a:avLst/>
          </a:prstGeom>
        </p:spPr>
        <p:txBody>
          <a:bodyPr wrap="none" lIns="0" tIns="0" rIns="0" bIns="0">
            <a:noAutofit/>
          </a:bodyPr>
          <a:lstStyle/>
          <a:p>
            <a:pPr indent="0"/>
            <a:r>
              <a:rPr lang="en-US" sz="2600" b="1" dirty="0">
                <a:solidFill>
                  <a:srgbClr val="161616"/>
                </a:solidFill>
                <a:latin typeface="Arial"/>
              </a:rPr>
              <a:t>Textbooks as References</a:t>
            </a:r>
          </a:p>
        </p:txBody>
      </p:sp>
      <p:pic>
        <p:nvPicPr>
          <p:cNvPr id="16" name="Image 8">
            <a:extLst>
              <a:ext uri="{FF2B5EF4-FFF2-40B4-BE49-F238E27FC236}">
                <a16:creationId xmlns:a16="http://schemas.microsoft.com/office/drawing/2014/main" id="{B1E5F87F-6D2E-FF3A-05E6-DA6D1CAA2732}"/>
              </a:ext>
            </a:extLst>
          </p:cNvPr>
          <p:cNvPicPr>
            <a:picLocks noChangeAspect="1"/>
          </p:cNvPicPr>
          <p:nvPr/>
        </p:nvPicPr>
        <p:blipFill rotWithShape="1">
          <a:blip r:embed="rId3">
            <a:extLst>
              <a:ext uri="{28A0092B-C50C-407E-A947-70E740481C1C}">
                <a14:useLocalDpi xmlns:a14="http://schemas.microsoft.com/office/drawing/2010/main" val="0"/>
              </a:ext>
            </a:extLst>
          </a:blip>
          <a:srcRect l="7016" r="3824" b="5264"/>
          <a:stretch/>
        </p:blipFill>
        <p:spPr bwMode="auto">
          <a:xfrm>
            <a:off x="675549" y="1502083"/>
            <a:ext cx="3446713" cy="41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 11">
            <a:extLst>
              <a:ext uri="{FF2B5EF4-FFF2-40B4-BE49-F238E27FC236}">
                <a16:creationId xmlns:a16="http://schemas.microsoft.com/office/drawing/2014/main" id="{201FF298-3CB2-81DC-F0FA-739804A6915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05086" y="1502082"/>
            <a:ext cx="3178486" cy="411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48768" y="679704"/>
            <a:ext cx="10591800" cy="231648"/>
          </a:xfrm>
          <a:prstGeom prst="rect">
            <a:avLst/>
          </a:prstGeom>
        </p:spPr>
      </p:pic>
      <p:pic>
        <p:nvPicPr>
          <p:cNvPr id="3" name="Image 2"/>
          <p:cNvPicPr>
            <a:picLocks noChangeAspect="1"/>
          </p:cNvPicPr>
          <p:nvPr/>
        </p:nvPicPr>
        <p:blipFill>
          <a:blip r:embed="rId3"/>
          <a:stretch>
            <a:fillRect/>
          </a:stretch>
        </p:blipFill>
        <p:spPr>
          <a:xfrm>
            <a:off x="6108640" y="1075944"/>
            <a:ext cx="4453128" cy="4977384"/>
          </a:xfrm>
          <a:prstGeom prst="rect">
            <a:avLst/>
          </a:prstGeom>
        </p:spPr>
      </p:pic>
      <p:sp>
        <p:nvSpPr>
          <p:cNvPr id="4" name="Rectangle 3"/>
          <p:cNvSpPr/>
          <p:nvPr/>
        </p:nvSpPr>
        <p:spPr>
          <a:xfrm>
            <a:off x="4349496" y="198120"/>
            <a:ext cx="1950720" cy="316992"/>
          </a:xfrm>
          <a:prstGeom prst="rect">
            <a:avLst/>
          </a:prstGeom>
        </p:spPr>
        <p:txBody>
          <a:bodyPr wrap="none" lIns="0" tIns="0" rIns="0" bIns="0">
            <a:noAutofit/>
          </a:bodyPr>
          <a:lstStyle/>
          <a:p>
            <a:pPr indent="0"/>
            <a:r>
              <a:rPr lang="en-US" sz="2600" b="1">
                <a:solidFill>
                  <a:srgbClr val="161616"/>
                </a:solidFill>
                <a:latin typeface="Arial"/>
              </a:rPr>
              <a:t>Questions?</a:t>
            </a:r>
          </a:p>
        </p:txBody>
      </p:sp>
      <p:sp>
        <p:nvSpPr>
          <p:cNvPr id="10" name="ZoneTexte 9">
            <a:extLst>
              <a:ext uri="{FF2B5EF4-FFF2-40B4-BE49-F238E27FC236}">
                <a16:creationId xmlns:a16="http://schemas.microsoft.com/office/drawing/2014/main" id="{9148C1A7-40C8-B527-433E-ED5DBC68AFC4}"/>
              </a:ext>
            </a:extLst>
          </p:cNvPr>
          <p:cNvSpPr txBox="1"/>
          <p:nvPr/>
        </p:nvSpPr>
        <p:spPr>
          <a:xfrm>
            <a:off x="2673724" y="3598440"/>
            <a:ext cx="2292723" cy="523220"/>
          </a:xfrm>
          <a:prstGeom prst="rect">
            <a:avLst/>
          </a:prstGeom>
          <a:noFill/>
        </p:spPr>
        <p:txBody>
          <a:bodyPr wrap="square">
            <a:spAutoFit/>
          </a:bodyPr>
          <a:lstStyle/>
          <a:p>
            <a:pPr indent="0"/>
            <a:r>
              <a:rPr lang="en-US" sz="2800" b="1" dirty="0">
                <a:solidFill>
                  <a:srgbClr val="161616"/>
                </a:solidFill>
                <a:latin typeface="Arial"/>
              </a:rPr>
              <a:t>Thank you!</a:t>
            </a:r>
          </a:p>
        </p:txBody>
      </p:sp>
      <p:sp>
        <p:nvSpPr>
          <p:cNvPr id="12" name="ZoneTexte 11">
            <a:extLst>
              <a:ext uri="{FF2B5EF4-FFF2-40B4-BE49-F238E27FC236}">
                <a16:creationId xmlns:a16="http://schemas.microsoft.com/office/drawing/2014/main" id="{A550F48C-A90E-F54F-287D-B0F697497127}"/>
              </a:ext>
            </a:extLst>
          </p:cNvPr>
          <p:cNvSpPr txBox="1"/>
          <p:nvPr/>
        </p:nvSpPr>
        <p:spPr>
          <a:xfrm>
            <a:off x="573743" y="6217920"/>
            <a:ext cx="9834282" cy="923330"/>
          </a:xfrm>
          <a:prstGeom prst="rect">
            <a:avLst/>
          </a:prstGeom>
          <a:noFill/>
        </p:spPr>
        <p:txBody>
          <a:bodyPr wrap="square">
            <a:spAutoFit/>
          </a:bodyPr>
          <a:lstStyle/>
          <a:p>
            <a:pPr algn="ctr"/>
            <a:r>
              <a:rPr lang="fr-FR" sz="5400" b="1" i="1" dirty="0">
                <a:latin typeface="Amiri" panose="00000500000000000000" pitchFamily="2" charset="-78"/>
                <a:ea typeface="Amiri" panose="00000500000000000000" pitchFamily="2" charset="-78"/>
                <a:cs typeface="Amiri" panose="00000500000000000000" pitchFamily="2" charset="-78"/>
              </a:rPr>
              <a:t>F</a:t>
            </a:r>
            <a:r>
              <a:rPr lang="en-CA" sz="5400" b="1" i="1" dirty="0" err="1">
                <a:latin typeface="Amiri" panose="00000500000000000000" pitchFamily="2" charset="-78"/>
                <a:ea typeface="Amiri" panose="00000500000000000000" pitchFamily="2" charset="-78"/>
                <a:cs typeface="Amiri" panose="00000500000000000000" pitchFamily="2" charset="-78"/>
              </a:rPr>
              <a:t>abricando</a:t>
            </a:r>
            <a:r>
              <a:rPr lang="en-CA" sz="5400" b="1" i="1" dirty="0">
                <a:latin typeface="Amiri" panose="00000500000000000000" pitchFamily="2" charset="-78"/>
                <a:ea typeface="Amiri" panose="00000500000000000000" pitchFamily="2" charset="-78"/>
                <a:cs typeface="Amiri" panose="00000500000000000000" pitchFamily="2" charset="-78"/>
              </a:rPr>
              <a:t> Fit Faber</a:t>
            </a:r>
            <a:endParaRPr lang="fr-FR" sz="5400" b="1" i="1" dirty="0">
              <a:latin typeface="Amiri" panose="00000500000000000000" pitchFamily="2" charset="-78"/>
              <a:ea typeface="Amiri" panose="00000500000000000000" pitchFamily="2" charset="-78"/>
              <a:cs typeface="Amiri" panose="00000500000000000000" pitchFamily="2" charset="-78"/>
            </a:endParaRP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48768" y="679704"/>
            <a:ext cx="10591800" cy="231648"/>
          </a:xfrm>
          <a:prstGeom prst="rect">
            <a:avLst/>
          </a:prstGeom>
        </p:spPr>
      </p:pic>
      <p:sp>
        <p:nvSpPr>
          <p:cNvPr id="4" name="Rectangle 3"/>
          <p:cNvSpPr/>
          <p:nvPr/>
        </p:nvSpPr>
        <p:spPr>
          <a:xfrm>
            <a:off x="454152" y="198120"/>
            <a:ext cx="3959352" cy="365760"/>
          </a:xfrm>
          <a:prstGeom prst="rect">
            <a:avLst/>
          </a:prstGeom>
        </p:spPr>
        <p:txBody>
          <a:bodyPr wrap="none" lIns="0" tIns="0" rIns="0" bIns="0">
            <a:noAutofit/>
          </a:bodyPr>
          <a:lstStyle/>
          <a:p>
            <a:pPr indent="0"/>
            <a:r>
              <a:rPr lang="en-US" sz="2600" b="1" dirty="0">
                <a:solidFill>
                  <a:srgbClr val="161616"/>
                </a:solidFill>
                <a:latin typeface="Arial"/>
              </a:rPr>
              <a:t>1. Information Retrieval : </a:t>
            </a:r>
            <a:r>
              <a:rPr lang="en-US" sz="2600" b="1" dirty="0" err="1">
                <a:solidFill>
                  <a:srgbClr val="161616"/>
                </a:solidFill>
                <a:latin typeface="Arial"/>
              </a:rPr>
              <a:t>Définitions</a:t>
            </a:r>
            <a:endParaRPr lang="en-US" sz="2600" b="1" dirty="0">
              <a:solidFill>
                <a:srgbClr val="161616"/>
              </a:solidFill>
              <a:latin typeface="Arial"/>
            </a:endParaRPr>
          </a:p>
        </p:txBody>
      </p:sp>
      <p:sp>
        <p:nvSpPr>
          <p:cNvPr id="6" name="ZoneTexte 7">
            <a:extLst>
              <a:ext uri="{FF2B5EF4-FFF2-40B4-BE49-F238E27FC236}">
                <a16:creationId xmlns:a16="http://schemas.microsoft.com/office/drawing/2014/main" id="{67687C20-FCE9-8C84-1E28-DB7B8C9A50D2}"/>
              </a:ext>
            </a:extLst>
          </p:cNvPr>
          <p:cNvSpPr txBox="1">
            <a:spLocks noChangeArrowheads="1"/>
          </p:cNvSpPr>
          <p:nvPr/>
        </p:nvSpPr>
        <p:spPr bwMode="auto">
          <a:xfrm>
            <a:off x="2032725" y="1122620"/>
            <a:ext cx="8607843" cy="1200329"/>
          </a:xfrm>
          <a:prstGeom prst="rect">
            <a:avLst/>
          </a:prstGeom>
          <a:ln w="38100"/>
        </p:spPr>
        <p:style>
          <a:lnRef idx="2">
            <a:schemeClr val="dk1"/>
          </a:lnRef>
          <a:fillRef idx="1">
            <a:schemeClr val="lt1"/>
          </a:fillRef>
          <a:effectRef idx="0">
            <a:schemeClr val="dk1"/>
          </a:effectRef>
          <a:fontRef idx="minor">
            <a:schemeClr val="dk1"/>
          </a:fontRef>
        </p:style>
        <p:txBody>
          <a:bodyPr wrap="square">
            <a:spAutoFit/>
          </a:bodyPr>
          <a:lstStyle>
            <a:lvl1pPr eaLnBrk="0" hangingPunct="0">
              <a:defRPr sz="1600" b="1" i="1">
                <a:solidFill>
                  <a:schemeClr val="tx1"/>
                </a:solidFill>
                <a:latin typeface="Times New Roman" charset="0"/>
                <a:ea typeface="ＭＳ Ｐゴシック" charset="0"/>
                <a:cs typeface="ＭＳ Ｐゴシック" charset="0"/>
              </a:defRPr>
            </a:lvl1pPr>
            <a:lvl2pPr marL="742950" indent="-285750" eaLnBrk="0" hangingPunct="0">
              <a:defRPr sz="1600" b="1" i="1">
                <a:solidFill>
                  <a:schemeClr val="tx1"/>
                </a:solidFill>
                <a:latin typeface="Times New Roman" charset="0"/>
                <a:ea typeface="ＭＳ Ｐゴシック" charset="0"/>
              </a:defRPr>
            </a:lvl2pPr>
            <a:lvl3pPr marL="1143000" indent="-228600" eaLnBrk="0" hangingPunct="0">
              <a:defRPr sz="1600" b="1" i="1">
                <a:solidFill>
                  <a:schemeClr val="tx1"/>
                </a:solidFill>
                <a:latin typeface="Times New Roman" charset="0"/>
                <a:ea typeface="ＭＳ Ｐゴシック" charset="0"/>
              </a:defRPr>
            </a:lvl3pPr>
            <a:lvl4pPr marL="1600200" indent="-228600" eaLnBrk="0" hangingPunct="0">
              <a:defRPr sz="1600" b="1" i="1">
                <a:solidFill>
                  <a:schemeClr val="tx1"/>
                </a:solidFill>
                <a:latin typeface="Times New Roman" charset="0"/>
                <a:ea typeface="ＭＳ Ｐゴシック" charset="0"/>
              </a:defRPr>
            </a:lvl4pPr>
            <a:lvl5pPr marL="2057400" indent="-228600" eaLnBrk="0" hangingPunct="0">
              <a:defRPr sz="1600" b="1" i="1">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1600" b="1" i="1">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1600" b="1" i="1">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1600" b="1" i="1">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1600" b="1" i="1">
                <a:solidFill>
                  <a:schemeClr val="tx1"/>
                </a:solidFill>
                <a:latin typeface="Times New Roman" charset="0"/>
                <a:ea typeface="ＭＳ Ｐゴシック" charset="0"/>
              </a:defRPr>
            </a:lvl9pPr>
          </a:lstStyle>
          <a:p>
            <a:pPr algn="just" eaLnBrk="1" hangingPunct="1">
              <a:defRPr/>
            </a:pPr>
            <a:r>
              <a:rPr lang="en-GB" sz="2400" b="0" i="0" dirty="0">
                <a:latin typeface="LM Sans 17 Regular" charset="0"/>
                <a:cs typeface="LM Sans 17 Regular" charset="0"/>
              </a:rPr>
              <a:t>IR is finding material (usually </a:t>
            </a:r>
            <a:r>
              <a:rPr lang="en-GB" sz="2400" i="0" dirty="0">
                <a:solidFill>
                  <a:srgbClr val="FF0000"/>
                </a:solidFill>
                <a:latin typeface="LM Sans 17 Regular" charset="0"/>
                <a:cs typeface="LM Sans 17 Regular" charset="0"/>
              </a:rPr>
              <a:t>documents</a:t>
            </a:r>
            <a:r>
              <a:rPr lang="en-GB" sz="2400" b="0" i="0" dirty="0">
                <a:latin typeface="LM Sans 17 Regular" charset="0"/>
                <a:cs typeface="LM Sans 17 Regular" charset="0"/>
              </a:rPr>
              <a:t>) of an unstructured nature (usually </a:t>
            </a:r>
            <a:r>
              <a:rPr lang="en-GB" sz="2400" i="0" dirty="0">
                <a:solidFill>
                  <a:srgbClr val="FF0000"/>
                </a:solidFill>
                <a:latin typeface="LM Sans 17 Regular" charset="0"/>
                <a:cs typeface="LM Sans 17 Regular" charset="0"/>
              </a:rPr>
              <a:t>text</a:t>
            </a:r>
            <a:r>
              <a:rPr lang="en-GB" sz="2400" b="0" i="0" dirty="0">
                <a:latin typeface="LM Sans 17 Regular" charset="0"/>
                <a:cs typeface="LM Sans 17 Regular" charset="0"/>
              </a:rPr>
              <a:t>) that satisfies an </a:t>
            </a:r>
            <a:r>
              <a:rPr lang="en-GB" sz="2400" i="0" dirty="0">
                <a:solidFill>
                  <a:srgbClr val="0070C0"/>
                </a:solidFill>
                <a:latin typeface="LM Sans 17 Regular" charset="0"/>
                <a:cs typeface="LM Sans 17 Regular" charset="0"/>
              </a:rPr>
              <a:t>information need</a:t>
            </a:r>
            <a:r>
              <a:rPr lang="en-GB" sz="2400" b="0" i="0" dirty="0">
                <a:latin typeface="LM Sans 17 Regular" charset="0"/>
                <a:cs typeface="LM Sans 17 Regular" charset="0"/>
              </a:rPr>
              <a:t> from within </a:t>
            </a:r>
            <a:r>
              <a:rPr lang="en-GB" sz="2400" i="0" dirty="0">
                <a:solidFill>
                  <a:srgbClr val="FF0000"/>
                </a:solidFill>
                <a:latin typeface="LM Sans 17 Regular" charset="0"/>
                <a:cs typeface="LM Sans 17 Regular" charset="0"/>
              </a:rPr>
              <a:t>large collections</a:t>
            </a:r>
            <a:r>
              <a:rPr lang="en-GB" sz="2400" b="0" i="0" dirty="0">
                <a:latin typeface="LM Sans 17 Regular" charset="0"/>
                <a:cs typeface="LM Sans 17 Regular" charset="0"/>
              </a:rPr>
              <a:t> (usually stored on computers).</a:t>
            </a:r>
            <a:endParaRPr lang="en-GB" sz="2400" b="0" i="0" dirty="0">
              <a:solidFill>
                <a:srgbClr val="FFFFFF"/>
              </a:solidFill>
              <a:latin typeface="LM Sans 17 Regular" charset="0"/>
              <a:cs typeface="LM Sans 17 Regular" charset="0"/>
            </a:endParaRPr>
          </a:p>
        </p:txBody>
      </p:sp>
      <p:pic>
        <p:nvPicPr>
          <p:cNvPr id="7" name="Image 8">
            <a:extLst>
              <a:ext uri="{FF2B5EF4-FFF2-40B4-BE49-F238E27FC236}">
                <a16:creationId xmlns:a16="http://schemas.microsoft.com/office/drawing/2014/main" id="{E75C95B0-E65E-0846-19E9-F139C950AC58}"/>
              </a:ext>
            </a:extLst>
          </p:cNvPr>
          <p:cNvPicPr>
            <a:picLocks noChangeAspect="1"/>
          </p:cNvPicPr>
          <p:nvPr/>
        </p:nvPicPr>
        <p:blipFill rotWithShape="1">
          <a:blip r:embed="rId4">
            <a:extLst>
              <a:ext uri="{28A0092B-C50C-407E-A947-70E740481C1C}">
                <a14:useLocalDpi xmlns:a14="http://schemas.microsoft.com/office/drawing/2010/main" val="0"/>
              </a:ext>
            </a:extLst>
          </a:blip>
          <a:srcRect l="7016" r="3824" b="5264"/>
          <a:stretch/>
        </p:blipFill>
        <p:spPr bwMode="auto">
          <a:xfrm>
            <a:off x="185637" y="1122620"/>
            <a:ext cx="1676184" cy="209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 11">
            <a:extLst>
              <a:ext uri="{FF2B5EF4-FFF2-40B4-BE49-F238E27FC236}">
                <a16:creationId xmlns:a16="http://schemas.microsoft.com/office/drawing/2014/main" id="{B77E6B77-0F22-3C49-500C-211BBB3C735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4686" y="4399379"/>
            <a:ext cx="1676183" cy="217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ZoneTexte 7">
            <a:extLst>
              <a:ext uri="{FF2B5EF4-FFF2-40B4-BE49-F238E27FC236}">
                <a16:creationId xmlns:a16="http://schemas.microsoft.com/office/drawing/2014/main" id="{B9F6A30D-8CAC-5668-6E1B-1C14AC92934E}"/>
              </a:ext>
            </a:extLst>
          </p:cNvPr>
          <p:cNvSpPr txBox="1">
            <a:spLocks noChangeArrowheads="1"/>
          </p:cNvSpPr>
          <p:nvPr/>
        </p:nvSpPr>
        <p:spPr bwMode="auto">
          <a:xfrm>
            <a:off x="1928495" y="4237303"/>
            <a:ext cx="8712073" cy="2308324"/>
          </a:xfrm>
          <a:prstGeom prst="rect">
            <a:avLst/>
          </a:prstGeom>
          <a:ln w="38100"/>
        </p:spPr>
        <p:style>
          <a:lnRef idx="2">
            <a:schemeClr val="accent4"/>
          </a:lnRef>
          <a:fillRef idx="1">
            <a:schemeClr val="lt1"/>
          </a:fillRef>
          <a:effectRef idx="0">
            <a:schemeClr val="accent4"/>
          </a:effectRef>
          <a:fontRef idx="minor">
            <a:schemeClr val="dk1"/>
          </a:fontRef>
        </p:style>
        <p:txBody>
          <a:bodyPr wrap="square">
            <a:spAutoFit/>
          </a:bodyPr>
          <a:lstStyle>
            <a:lvl1pPr eaLnBrk="0" hangingPunct="0">
              <a:defRPr sz="1600" b="1" i="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1600" b="1" i="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1600" b="1" i="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1600" b="1" i="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1600" b="1"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9pPr>
          </a:lstStyle>
          <a:p>
            <a:pPr algn="just" eaLnBrk="1" hangingPunct="1"/>
            <a:r>
              <a:rPr lang="en-US" altLang="fr-FR" sz="2400" b="0" i="0" dirty="0">
                <a:solidFill>
                  <a:srgbClr val="000000"/>
                </a:solidFill>
                <a:latin typeface="LM Sans 17 Regular" charset="0"/>
              </a:rPr>
              <a:t>Information retrieval deals with the representation, storage, organization of, and access to information items such as </a:t>
            </a:r>
            <a:r>
              <a:rPr lang="en-US" altLang="fr-FR" sz="2400" i="0" dirty="0">
                <a:solidFill>
                  <a:srgbClr val="FF0000"/>
                </a:solidFill>
                <a:latin typeface="LM Sans 17 Regular" charset="0"/>
                <a:ea typeface="ＭＳ Ｐゴシック" charset="0"/>
                <a:cs typeface="LM Sans 17 Regular" charset="0"/>
              </a:rPr>
              <a:t>documents</a:t>
            </a:r>
            <a:r>
              <a:rPr lang="en-US" altLang="fr-FR" sz="2400" b="0" i="0" dirty="0">
                <a:solidFill>
                  <a:srgbClr val="000000"/>
                </a:solidFill>
                <a:latin typeface="LM Sans 17 Regular" charset="0"/>
              </a:rPr>
              <a:t>, Web pages, online catalogs, structured and semi-structured records, multimedia objects. The representation and organization of the information items should be such as to provide the </a:t>
            </a:r>
            <a:r>
              <a:rPr lang="en-US" altLang="fr-FR" sz="2400" i="0" dirty="0">
                <a:solidFill>
                  <a:srgbClr val="0070C0"/>
                </a:solidFill>
                <a:latin typeface="LM Sans 17 Regular" charset="0"/>
              </a:rPr>
              <a:t>users</a:t>
            </a:r>
            <a:r>
              <a:rPr lang="en-US" altLang="fr-FR" sz="2400" b="0" i="0" dirty="0">
                <a:solidFill>
                  <a:srgbClr val="000000"/>
                </a:solidFill>
                <a:latin typeface="LM Sans 17 Regular" charset="0"/>
              </a:rPr>
              <a:t> with </a:t>
            </a:r>
            <a:r>
              <a:rPr lang="en-US" altLang="fr-FR" sz="2400" i="0" dirty="0">
                <a:solidFill>
                  <a:srgbClr val="FF0000"/>
                </a:solidFill>
                <a:latin typeface="LM Sans 17 Regular" charset="0"/>
              </a:rPr>
              <a:t>easy access</a:t>
            </a:r>
            <a:r>
              <a:rPr lang="en-US" altLang="fr-FR" sz="2400" b="0" i="0" dirty="0">
                <a:solidFill>
                  <a:srgbClr val="FF0000"/>
                </a:solidFill>
                <a:latin typeface="LM Sans 17 Regular" charset="0"/>
              </a:rPr>
              <a:t> </a:t>
            </a:r>
            <a:r>
              <a:rPr lang="en-US" altLang="fr-FR" sz="2400" b="0" i="0" dirty="0">
                <a:solidFill>
                  <a:srgbClr val="000000"/>
                </a:solidFill>
                <a:latin typeface="LM Sans 17 Regular" charset="0"/>
              </a:rPr>
              <a:t>to information of their </a:t>
            </a:r>
            <a:r>
              <a:rPr lang="en-US" altLang="fr-FR" sz="2400" i="0" dirty="0">
                <a:solidFill>
                  <a:srgbClr val="0070C0"/>
                </a:solidFill>
                <a:latin typeface="LM Sans 17 Regular" charset="0"/>
              </a:rPr>
              <a:t>interest</a:t>
            </a:r>
            <a:r>
              <a:rPr lang="en-US" altLang="fr-FR" sz="2400" b="0" i="0" dirty="0">
                <a:solidFill>
                  <a:srgbClr val="000000"/>
                </a:solidFill>
                <a:latin typeface="LM Sans 17 Regular" charset="0"/>
              </a:rPr>
              <a:t>.</a:t>
            </a:r>
          </a:p>
        </p:txBody>
      </p:sp>
      <p:sp>
        <p:nvSpPr>
          <p:cNvPr id="10" name="Rectangle 9">
            <a:extLst>
              <a:ext uri="{FF2B5EF4-FFF2-40B4-BE49-F238E27FC236}">
                <a16:creationId xmlns:a16="http://schemas.microsoft.com/office/drawing/2014/main" id="{7DBDAC7B-03EB-0384-5D8F-26EB0C39D9C9}"/>
              </a:ext>
            </a:extLst>
          </p:cNvPr>
          <p:cNvSpPr/>
          <p:nvPr/>
        </p:nvSpPr>
        <p:spPr>
          <a:xfrm>
            <a:off x="3124498" y="6513814"/>
            <a:ext cx="7364216" cy="369332"/>
          </a:xfrm>
          <a:prstGeom prst="rect">
            <a:avLst/>
          </a:prstGeom>
        </p:spPr>
        <p:txBody>
          <a:bodyPr wrap="square">
            <a:spAutoFit/>
          </a:bodyPr>
          <a:lstStyle/>
          <a:p>
            <a:r>
              <a:rPr lang="fr-FR" dirty="0"/>
              <a:t>Ricardo Baez-Yates, Berthier Ribeiro-Neto, « </a:t>
            </a:r>
            <a:r>
              <a:rPr lang="fr-FR" b="1" i="1" dirty="0"/>
              <a:t>Modern Information </a:t>
            </a:r>
            <a:r>
              <a:rPr lang="fr-FR" b="1" i="1" dirty="0" err="1"/>
              <a:t>Retrieval</a:t>
            </a:r>
            <a:r>
              <a:rPr lang="fr-FR" dirty="0"/>
              <a:t> »</a:t>
            </a:r>
          </a:p>
        </p:txBody>
      </p:sp>
      <p:sp>
        <p:nvSpPr>
          <p:cNvPr id="11" name="Rectangle 10">
            <a:extLst>
              <a:ext uri="{FF2B5EF4-FFF2-40B4-BE49-F238E27FC236}">
                <a16:creationId xmlns:a16="http://schemas.microsoft.com/office/drawing/2014/main" id="{85265A23-23C3-4ED9-049F-D6A21B9D5FB7}"/>
              </a:ext>
            </a:extLst>
          </p:cNvPr>
          <p:cNvSpPr/>
          <p:nvPr/>
        </p:nvSpPr>
        <p:spPr>
          <a:xfrm>
            <a:off x="2903351" y="2314031"/>
            <a:ext cx="7737217" cy="369332"/>
          </a:xfrm>
          <a:prstGeom prst="rect">
            <a:avLst/>
          </a:prstGeom>
        </p:spPr>
        <p:txBody>
          <a:bodyPr wrap="square">
            <a:spAutoFit/>
          </a:bodyPr>
          <a:lstStyle/>
          <a:p>
            <a:r>
              <a:rPr lang="fr-FR" dirty="0"/>
              <a:t>C. D. Manning, P. </a:t>
            </a:r>
            <a:r>
              <a:rPr lang="fr-FR" dirty="0" err="1"/>
              <a:t>Raghavan</a:t>
            </a:r>
            <a:r>
              <a:rPr lang="fr-FR" dirty="0"/>
              <a:t>, H. </a:t>
            </a:r>
            <a:r>
              <a:rPr lang="fr-FR" dirty="0" err="1"/>
              <a:t>Schütze</a:t>
            </a:r>
            <a:r>
              <a:rPr lang="fr-FR" dirty="0"/>
              <a:t>, «</a:t>
            </a:r>
            <a:r>
              <a:rPr lang="fr-FR" b="1" i="1" dirty="0"/>
              <a:t> Introduction to Information </a:t>
            </a:r>
            <a:r>
              <a:rPr lang="fr-FR" b="1" i="1" dirty="0" err="1"/>
              <a:t>Retrieval</a:t>
            </a:r>
            <a:r>
              <a:rPr lang="fr-FR" dirty="0"/>
              <a:t> »</a:t>
            </a: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B92D347-17E9-FD9E-1326-99E8C3BEAF05}"/>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DC64892E-5EC2-5414-1FB9-7857EBB5E5F7}"/>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72109545-9BA9-B480-4C76-9DD3718F0F6C}"/>
              </a:ext>
            </a:extLst>
          </p:cNvPr>
          <p:cNvSpPr/>
          <p:nvPr/>
        </p:nvSpPr>
        <p:spPr>
          <a:xfrm>
            <a:off x="454152" y="198120"/>
            <a:ext cx="3959352" cy="365760"/>
          </a:xfrm>
          <a:prstGeom prst="rect">
            <a:avLst/>
          </a:prstGeom>
        </p:spPr>
        <p:txBody>
          <a:bodyPr wrap="none" lIns="0" tIns="0" rIns="0" bIns="0">
            <a:noAutofit/>
          </a:bodyPr>
          <a:lstStyle/>
          <a:p>
            <a:pPr indent="0"/>
            <a:r>
              <a:rPr lang="en-US" sz="2600" b="1" dirty="0">
                <a:solidFill>
                  <a:srgbClr val="161616"/>
                </a:solidFill>
                <a:latin typeface="Arial"/>
              </a:rPr>
              <a:t>1. Information Retrieval : </a:t>
            </a:r>
            <a:r>
              <a:rPr lang="en-US" sz="2600" b="1" dirty="0" err="1">
                <a:solidFill>
                  <a:srgbClr val="161616"/>
                </a:solidFill>
                <a:latin typeface="Arial"/>
              </a:rPr>
              <a:t>Définitions</a:t>
            </a:r>
            <a:endParaRPr lang="en-US" sz="2600" b="1" dirty="0">
              <a:solidFill>
                <a:srgbClr val="161616"/>
              </a:solidFill>
              <a:latin typeface="Arial"/>
            </a:endParaRPr>
          </a:p>
        </p:txBody>
      </p:sp>
      <p:sp>
        <p:nvSpPr>
          <p:cNvPr id="6" name="ZoneTexte 7">
            <a:extLst>
              <a:ext uri="{FF2B5EF4-FFF2-40B4-BE49-F238E27FC236}">
                <a16:creationId xmlns:a16="http://schemas.microsoft.com/office/drawing/2014/main" id="{0E8645E3-E0C4-420A-3050-DDDB90DC0F0C}"/>
              </a:ext>
            </a:extLst>
          </p:cNvPr>
          <p:cNvSpPr txBox="1">
            <a:spLocks noChangeArrowheads="1"/>
          </p:cNvSpPr>
          <p:nvPr/>
        </p:nvSpPr>
        <p:spPr bwMode="auto">
          <a:xfrm>
            <a:off x="260033" y="1197571"/>
            <a:ext cx="10238633" cy="1323439"/>
          </a:xfrm>
          <a:prstGeom prst="rect">
            <a:avLst/>
          </a:prstGeom>
          <a:ln w="38100"/>
        </p:spPr>
        <p:style>
          <a:lnRef idx="2">
            <a:schemeClr val="dk1"/>
          </a:lnRef>
          <a:fillRef idx="1">
            <a:schemeClr val="lt1"/>
          </a:fillRef>
          <a:effectRef idx="0">
            <a:schemeClr val="dk1"/>
          </a:effectRef>
          <a:fontRef idx="minor">
            <a:schemeClr val="dk1"/>
          </a:fontRef>
        </p:style>
        <p:txBody>
          <a:bodyPr wrap="square">
            <a:spAutoFit/>
          </a:bodyPr>
          <a:lstStyle>
            <a:lvl1pPr eaLnBrk="0" hangingPunct="0">
              <a:defRPr sz="1600" b="1" i="1">
                <a:solidFill>
                  <a:schemeClr val="tx1"/>
                </a:solidFill>
                <a:latin typeface="Times New Roman" charset="0"/>
                <a:ea typeface="ＭＳ Ｐゴシック" charset="0"/>
                <a:cs typeface="ＭＳ Ｐゴシック" charset="0"/>
              </a:defRPr>
            </a:lvl1pPr>
            <a:lvl2pPr marL="742950" indent="-285750" eaLnBrk="0" hangingPunct="0">
              <a:defRPr sz="1600" b="1" i="1">
                <a:solidFill>
                  <a:schemeClr val="tx1"/>
                </a:solidFill>
                <a:latin typeface="Times New Roman" charset="0"/>
                <a:ea typeface="ＭＳ Ｐゴシック" charset="0"/>
              </a:defRPr>
            </a:lvl2pPr>
            <a:lvl3pPr marL="1143000" indent="-228600" eaLnBrk="0" hangingPunct="0">
              <a:defRPr sz="1600" b="1" i="1">
                <a:solidFill>
                  <a:schemeClr val="tx1"/>
                </a:solidFill>
                <a:latin typeface="Times New Roman" charset="0"/>
                <a:ea typeface="ＭＳ Ｐゴシック" charset="0"/>
              </a:defRPr>
            </a:lvl3pPr>
            <a:lvl4pPr marL="1600200" indent="-228600" eaLnBrk="0" hangingPunct="0">
              <a:defRPr sz="1600" b="1" i="1">
                <a:solidFill>
                  <a:schemeClr val="tx1"/>
                </a:solidFill>
                <a:latin typeface="Times New Roman" charset="0"/>
                <a:ea typeface="ＭＳ Ｐゴシック" charset="0"/>
              </a:defRPr>
            </a:lvl4pPr>
            <a:lvl5pPr marL="2057400" indent="-228600" eaLnBrk="0" hangingPunct="0">
              <a:defRPr sz="1600" b="1" i="1">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1600" b="1" i="1">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1600" b="1" i="1">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1600" b="1" i="1">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1600" b="1" i="1">
                <a:solidFill>
                  <a:schemeClr val="tx1"/>
                </a:solidFill>
                <a:latin typeface="Times New Roman" charset="0"/>
                <a:ea typeface="ＭＳ Ｐゴシック" charset="0"/>
              </a:defRPr>
            </a:lvl9pPr>
          </a:lstStyle>
          <a:p>
            <a:pPr algn="just" eaLnBrk="1" hangingPunct="1">
              <a:defRPr/>
            </a:pPr>
            <a:r>
              <a:rPr lang="fr-FR" sz="2000" i="0" dirty="0">
                <a:solidFill>
                  <a:srgbClr val="343741"/>
                </a:solidFill>
                <a:latin typeface="Inter"/>
              </a:rPr>
              <a:t>	La Recherche d’Informations est</a:t>
            </a:r>
            <a:r>
              <a:rPr lang="fr-FR" sz="2000" b="1" i="0" dirty="0">
                <a:solidFill>
                  <a:srgbClr val="343741"/>
                </a:solidFill>
                <a:effectLst/>
                <a:latin typeface="Inter"/>
              </a:rPr>
              <a:t> un processus qui permet de récupérer efficacement des informations pertinentes dans de vastes volumes de </a:t>
            </a:r>
            <a:r>
              <a:rPr lang="fr-FR" sz="2000" b="1" i="0" u="sng" dirty="0">
                <a:effectLst/>
                <a:latin typeface="Inter"/>
                <a:hlinkClick r:id="rId4"/>
              </a:rPr>
              <a:t>données non structurées</a:t>
            </a:r>
            <a:r>
              <a:rPr lang="fr-FR" sz="2000" b="1" i="0" dirty="0">
                <a:solidFill>
                  <a:srgbClr val="343741"/>
                </a:solidFill>
                <a:effectLst/>
                <a:latin typeface="Inter"/>
              </a:rPr>
              <a:t> ou semi-structurées. </a:t>
            </a:r>
            <a:r>
              <a:rPr lang="fr-FR" sz="2000" b="0" i="0" dirty="0">
                <a:solidFill>
                  <a:srgbClr val="343741"/>
                </a:solidFill>
                <a:effectLst/>
                <a:latin typeface="Inter"/>
              </a:rPr>
              <a:t>Les systèmes de RI facilitent la recherche, la localisation et la présentation des informations correspondant à la requête ou au besoin d'un utilisateur.</a:t>
            </a:r>
            <a:endParaRPr lang="en-GB" sz="1800" b="0" i="0" dirty="0">
              <a:solidFill>
                <a:srgbClr val="FFFFFF"/>
              </a:solidFill>
              <a:latin typeface="LM Sans 17 Regular" charset="0"/>
              <a:cs typeface="LM Sans 17 Regular" charset="0"/>
            </a:endParaRPr>
          </a:p>
        </p:txBody>
      </p:sp>
      <p:pic>
        <p:nvPicPr>
          <p:cNvPr id="5" name="Image 4">
            <a:extLst>
              <a:ext uri="{FF2B5EF4-FFF2-40B4-BE49-F238E27FC236}">
                <a16:creationId xmlns:a16="http://schemas.microsoft.com/office/drawing/2014/main" id="{6F45D3F1-D6E8-6C82-BE81-BD11970D75F2}"/>
              </a:ext>
            </a:extLst>
          </p:cNvPr>
          <p:cNvPicPr>
            <a:picLocks noChangeAspect="1"/>
          </p:cNvPicPr>
          <p:nvPr/>
        </p:nvPicPr>
        <p:blipFill>
          <a:blip r:embed="rId5">
            <a:extLst>
              <a:ext uri="{28A0092B-C50C-407E-A947-70E740481C1C}">
                <a14:useLocalDpi xmlns:a14="http://schemas.microsoft.com/office/drawing/2010/main" val="0"/>
              </a:ext>
            </a:extLst>
          </a:blip>
          <a:srcRect t="7353" r="1223" b="18019"/>
          <a:stretch/>
        </p:blipFill>
        <p:spPr>
          <a:xfrm>
            <a:off x="1542097" y="2701400"/>
            <a:ext cx="7605141" cy="4181746"/>
          </a:xfrm>
          <a:prstGeom prst="rect">
            <a:avLst/>
          </a:prstGeom>
        </p:spPr>
      </p:pic>
    </p:spTree>
    <p:extLst>
      <p:ext uri="{BB962C8B-B14F-4D97-AF65-F5344CB8AC3E}">
        <p14:creationId xmlns:p14="http://schemas.microsoft.com/office/powerpoint/2010/main" val="24701858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BBA7524D-FD91-47EE-D273-3E402230852E}"/>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6BA92223-C364-A646-7D0E-9440E44D1F54}"/>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BE916F99-8413-C5B4-EF2E-DEB264DC5EB2}"/>
              </a:ext>
            </a:extLst>
          </p:cNvPr>
          <p:cNvSpPr/>
          <p:nvPr/>
        </p:nvSpPr>
        <p:spPr>
          <a:xfrm>
            <a:off x="454152" y="198120"/>
            <a:ext cx="3959352" cy="365760"/>
          </a:xfrm>
          <a:prstGeom prst="rect">
            <a:avLst/>
          </a:prstGeom>
        </p:spPr>
        <p:txBody>
          <a:bodyPr wrap="none" lIns="0" tIns="0" rIns="0" bIns="0">
            <a:noAutofit/>
          </a:bodyPr>
          <a:lstStyle/>
          <a:p>
            <a:pPr indent="0"/>
            <a:r>
              <a:rPr lang="en-US" sz="2600" b="1" dirty="0">
                <a:solidFill>
                  <a:srgbClr val="161616"/>
                </a:solidFill>
                <a:latin typeface="Arial"/>
              </a:rPr>
              <a:t>1. Information Retrieval : </a:t>
            </a:r>
            <a:r>
              <a:rPr lang="en-US" sz="2600" b="1" dirty="0" err="1">
                <a:solidFill>
                  <a:srgbClr val="161616"/>
                </a:solidFill>
                <a:latin typeface="Arial"/>
              </a:rPr>
              <a:t>Bref</a:t>
            </a:r>
            <a:r>
              <a:rPr lang="en-US" sz="2600" b="1" dirty="0">
                <a:solidFill>
                  <a:srgbClr val="161616"/>
                </a:solidFill>
                <a:latin typeface="Arial"/>
              </a:rPr>
              <a:t> </a:t>
            </a:r>
            <a:r>
              <a:rPr lang="en-US" sz="2600" b="1" dirty="0" err="1">
                <a:solidFill>
                  <a:srgbClr val="161616"/>
                </a:solidFill>
                <a:latin typeface="Arial"/>
              </a:rPr>
              <a:t>Historique</a:t>
            </a:r>
            <a:endParaRPr lang="en-US" sz="2600" b="1" dirty="0">
              <a:solidFill>
                <a:srgbClr val="161616"/>
              </a:solidFill>
              <a:latin typeface="Arial"/>
            </a:endParaRPr>
          </a:p>
        </p:txBody>
      </p:sp>
      <p:pic>
        <p:nvPicPr>
          <p:cNvPr id="7" name="Image 6">
            <a:extLst>
              <a:ext uri="{FF2B5EF4-FFF2-40B4-BE49-F238E27FC236}">
                <a16:creationId xmlns:a16="http://schemas.microsoft.com/office/drawing/2014/main" id="{969DF312-06B5-D8D8-C69B-266319322E53}"/>
              </a:ext>
            </a:extLst>
          </p:cNvPr>
          <p:cNvPicPr>
            <a:picLocks noChangeAspect="1"/>
          </p:cNvPicPr>
          <p:nvPr/>
        </p:nvPicPr>
        <p:blipFill>
          <a:blip r:embed="rId4">
            <a:extLst>
              <a:ext uri="{28A0092B-C50C-407E-A947-70E740481C1C}">
                <a14:useLocalDpi xmlns:a14="http://schemas.microsoft.com/office/drawing/2010/main" val="0"/>
              </a:ext>
            </a:extLst>
          </a:blip>
          <a:srcRect t="19317" b="10183"/>
          <a:stretch/>
        </p:blipFill>
        <p:spPr>
          <a:xfrm>
            <a:off x="1010793" y="1555385"/>
            <a:ext cx="8667750" cy="4452079"/>
          </a:xfrm>
          <a:prstGeom prst="rect">
            <a:avLst/>
          </a:prstGeom>
        </p:spPr>
      </p:pic>
    </p:spTree>
    <p:extLst>
      <p:ext uri="{BB962C8B-B14F-4D97-AF65-F5344CB8AC3E}">
        <p14:creationId xmlns:p14="http://schemas.microsoft.com/office/powerpoint/2010/main" val="197881833"/>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52AF65A-1058-7670-A021-684EA0B34296}"/>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CD3ABA00-085D-256C-2C19-12E43A5E402A}"/>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4A30EAF8-3277-72C4-FBF6-4D684963DB9C}"/>
              </a:ext>
            </a:extLst>
          </p:cNvPr>
          <p:cNvSpPr/>
          <p:nvPr/>
        </p:nvSpPr>
        <p:spPr>
          <a:xfrm>
            <a:off x="454152" y="198120"/>
            <a:ext cx="3959352" cy="365760"/>
          </a:xfrm>
          <a:prstGeom prst="rect">
            <a:avLst/>
          </a:prstGeom>
        </p:spPr>
        <p:txBody>
          <a:bodyPr wrap="none" lIns="0" tIns="0" rIns="0" bIns="0">
            <a:noAutofit/>
          </a:bodyPr>
          <a:lstStyle/>
          <a:p>
            <a:pPr indent="0"/>
            <a:r>
              <a:rPr lang="en-US" sz="2600" b="1" dirty="0">
                <a:solidFill>
                  <a:srgbClr val="161616"/>
                </a:solidFill>
                <a:latin typeface="Arial"/>
              </a:rPr>
              <a:t>1. Information Retrieval : </a:t>
            </a:r>
            <a:r>
              <a:rPr lang="en-US" sz="2600" b="1" dirty="0" err="1">
                <a:solidFill>
                  <a:srgbClr val="161616"/>
                </a:solidFill>
                <a:latin typeface="Arial"/>
              </a:rPr>
              <a:t>Acteurs</a:t>
            </a:r>
            <a:r>
              <a:rPr lang="en-US" sz="2600" b="1" dirty="0">
                <a:solidFill>
                  <a:srgbClr val="161616"/>
                </a:solidFill>
                <a:latin typeface="Arial"/>
              </a:rPr>
              <a:t> de la RI</a:t>
            </a:r>
          </a:p>
        </p:txBody>
      </p:sp>
      <p:pic>
        <p:nvPicPr>
          <p:cNvPr id="5" name="Image 4">
            <a:extLst>
              <a:ext uri="{FF2B5EF4-FFF2-40B4-BE49-F238E27FC236}">
                <a16:creationId xmlns:a16="http://schemas.microsoft.com/office/drawing/2014/main" id="{0DAEB473-39A7-8F48-E31C-12846D24E5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19" y="1109289"/>
            <a:ext cx="9392961" cy="5344271"/>
          </a:xfrm>
          <a:prstGeom prst="rect">
            <a:avLst/>
          </a:prstGeom>
        </p:spPr>
      </p:pic>
    </p:spTree>
    <p:extLst>
      <p:ext uri="{BB962C8B-B14F-4D97-AF65-F5344CB8AC3E}">
        <p14:creationId xmlns:p14="http://schemas.microsoft.com/office/powerpoint/2010/main" val="3307606201"/>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3F081E1-BB55-8734-2AC6-D67639415E97}"/>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219B38AF-FB1C-564E-3CAD-02F50F65E0AE}"/>
              </a:ext>
            </a:extLst>
          </p:cNvPr>
          <p:cNvPicPr>
            <a:picLocks noChangeAspect="1"/>
          </p:cNvPicPr>
          <p:nvPr/>
        </p:nvPicPr>
        <p:blipFill>
          <a:blip r:embed="rId2"/>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648CEB15-9C74-D288-1792-DED625701F54}"/>
              </a:ext>
            </a:extLst>
          </p:cNvPr>
          <p:cNvSpPr/>
          <p:nvPr/>
        </p:nvSpPr>
        <p:spPr>
          <a:xfrm>
            <a:off x="679704" y="5251704"/>
            <a:ext cx="112776" cy="249936"/>
          </a:xfrm>
          <a:prstGeom prst="rect">
            <a:avLst/>
          </a:prstGeom>
        </p:spPr>
        <p:txBody>
          <a:bodyPr vert="vert270" wrap="none" lIns="0" tIns="0" rIns="0" bIns="0">
            <a:noAutofit/>
          </a:bodyPr>
          <a:lstStyle/>
          <a:p>
            <a:pPr indent="0"/>
            <a:r>
              <a:rPr lang="en-US" sz="650">
                <a:solidFill>
                  <a:srgbClr val="979BA4"/>
                </a:solidFill>
                <a:latin typeface="Arial"/>
              </a:rPr>
              <a:t>MF</a:t>
            </a:r>
          </a:p>
        </p:txBody>
      </p:sp>
      <p:sp>
        <p:nvSpPr>
          <p:cNvPr id="5" name="Rectangle 4">
            <a:extLst>
              <a:ext uri="{FF2B5EF4-FFF2-40B4-BE49-F238E27FC236}">
                <a16:creationId xmlns:a16="http://schemas.microsoft.com/office/drawing/2014/main" id="{A2F5547B-2E34-FD81-9D29-E5488CA70533}"/>
              </a:ext>
            </a:extLst>
          </p:cNvPr>
          <p:cNvSpPr/>
          <p:nvPr/>
        </p:nvSpPr>
        <p:spPr>
          <a:xfrm>
            <a:off x="451104" y="228600"/>
            <a:ext cx="4785360" cy="362712"/>
          </a:xfrm>
          <a:prstGeom prst="rect">
            <a:avLst/>
          </a:prstGeom>
        </p:spPr>
        <p:txBody>
          <a:bodyPr wrap="none" lIns="0" tIns="0" rIns="0" bIns="0">
            <a:noAutofit/>
          </a:bodyPr>
          <a:lstStyle/>
          <a:p>
            <a:pPr indent="0"/>
            <a:r>
              <a:rPr lang="fr-FR" sz="2700" b="1" dirty="0">
                <a:solidFill>
                  <a:srgbClr val="161616"/>
                </a:solidFill>
                <a:latin typeface="Arial"/>
              </a:rPr>
              <a:t>Contexte Actuel : « Nous nous noyons dans les données... »</a:t>
            </a:r>
            <a:endParaRPr lang="en-US" sz="2700" b="1" dirty="0">
              <a:solidFill>
                <a:srgbClr val="161616"/>
              </a:solidFill>
              <a:latin typeface="Arial"/>
            </a:endParaRPr>
          </a:p>
        </p:txBody>
      </p:sp>
      <p:sp>
        <p:nvSpPr>
          <p:cNvPr id="7" name="Rectangle 6">
            <a:extLst>
              <a:ext uri="{FF2B5EF4-FFF2-40B4-BE49-F238E27FC236}">
                <a16:creationId xmlns:a16="http://schemas.microsoft.com/office/drawing/2014/main" id="{5BFF285C-501B-A7D3-DCE6-09029FC2CD45}"/>
              </a:ext>
            </a:extLst>
          </p:cNvPr>
          <p:cNvSpPr/>
          <p:nvPr/>
        </p:nvSpPr>
        <p:spPr>
          <a:xfrm>
            <a:off x="7459693" y="6653478"/>
            <a:ext cx="2893997" cy="276999"/>
          </a:xfrm>
          <a:prstGeom prst="rect">
            <a:avLst/>
          </a:prstGeom>
          <a:solidFill>
            <a:srgbClr val="FFFF00">
              <a:alpha val="50000"/>
            </a:srgbClr>
          </a:solidFill>
        </p:spPr>
        <p:txBody>
          <a:bodyPr wrap="none">
            <a:spAutoFit/>
          </a:bodyPr>
          <a:lstStyle/>
          <a:p>
            <a:r>
              <a:rPr lang="en-GB" sz="1200" b="1" dirty="0">
                <a:solidFill>
                  <a:srgbClr val="FF0000"/>
                </a:solidFill>
              </a:rPr>
              <a:t>From : IR course (Pr. </a:t>
            </a:r>
            <a:r>
              <a:rPr lang="en-GB" sz="1200" b="1" dirty="0" err="1">
                <a:solidFill>
                  <a:srgbClr val="FF0000"/>
                </a:solidFill>
              </a:rPr>
              <a:t>Mohand</a:t>
            </a:r>
            <a:r>
              <a:rPr lang="en-GB" sz="1200" b="1" dirty="0">
                <a:solidFill>
                  <a:srgbClr val="FF0000"/>
                </a:solidFill>
              </a:rPr>
              <a:t> </a:t>
            </a:r>
            <a:r>
              <a:rPr lang="en-GB" sz="1200" b="1" dirty="0" err="1">
                <a:solidFill>
                  <a:srgbClr val="FF0000"/>
                </a:solidFill>
              </a:rPr>
              <a:t>Boughanem</a:t>
            </a:r>
            <a:r>
              <a:rPr lang="en-GB" sz="1200" b="1" dirty="0">
                <a:solidFill>
                  <a:srgbClr val="FF0000"/>
                </a:solidFill>
              </a:rPr>
              <a:t>)</a:t>
            </a:r>
          </a:p>
        </p:txBody>
      </p:sp>
      <p:pic>
        <p:nvPicPr>
          <p:cNvPr id="9" name="Picture 44" descr="C:\Documents and Settings\jrydning\My Documents\My Pictures\wired.gif">
            <a:extLst>
              <a:ext uri="{FF2B5EF4-FFF2-40B4-BE49-F238E27FC236}">
                <a16:creationId xmlns:a16="http://schemas.microsoft.com/office/drawing/2014/main" id="{C4322A4E-3B77-6CAE-1026-B5659E9DFB8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40068" y="1712814"/>
            <a:ext cx="5245283" cy="340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8">
            <a:extLst>
              <a:ext uri="{FF2B5EF4-FFF2-40B4-BE49-F238E27FC236}">
                <a16:creationId xmlns:a16="http://schemas.microsoft.com/office/drawing/2014/main" id="{1FDF6E77-985F-DBCC-65EA-99E15C898C06}"/>
              </a:ext>
            </a:extLst>
          </p:cNvPr>
          <p:cNvGrpSpPr>
            <a:grpSpLocks/>
          </p:cNvGrpSpPr>
          <p:nvPr/>
        </p:nvGrpSpPr>
        <p:grpSpPr bwMode="auto">
          <a:xfrm>
            <a:off x="7848571" y="1930607"/>
            <a:ext cx="2252306" cy="1926023"/>
            <a:chOff x="4569" y="1901"/>
            <a:chExt cx="1941" cy="1416"/>
          </a:xfrm>
        </p:grpSpPr>
        <p:sp>
          <p:nvSpPr>
            <p:cNvPr id="11" name="Text Box 9">
              <a:extLst>
                <a:ext uri="{FF2B5EF4-FFF2-40B4-BE49-F238E27FC236}">
                  <a16:creationId xmlns:a16="http://schemas.microsoft.com/office/drawing/2014/main" id="{FAEBE684-5BD5-5685-5DA2-3D75669C3659}"/>
                </a:ext>
              </a:extLst>
            </p:cNvPr>
            <p:cNvSpPr txBox="1">
              <a:spLocks noChangeArrowheads="1"/>
            </p:cNvSpPr>
            <p:nvPr/>
          </p:nvSpPr>
          <p:spPr bwMode="auto">
            <a:xfrm>
              <a:off x="5892" y="2797"/>
              <a:ext cx="61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1600" b="1" i="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1600" b="1" i="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1600" b="1" i="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1600" b="1" i="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1600" b="1"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9pPr>
            </a:lstStyle>
            <a:p>
              <a:pPr eaLnBrk="1" hangingPunct="1"/>
              <a:r>
                <a:rPr lang="en-US" altLang="fr-FR" sz="2000" i="0" dirty="0">
                  <a:solidFill>
                    <a:srgbClr val="000000"/>
                  </a:solidFill>
                  <a:latin typeface="+mn-lt"/>
                  <a:cs typeface="Arial" panose="020B0604020202020204" pitchFamily="34" charset="0"/>
                </a:rPr>
                <a:t>Web</a:t>
              </a:r>
            </a:p>
            <a:p>
              <a:pPr eaLnBrk="1" hangingPunct="1"/>
              <a:r>
                <a:rPr lang="en-US" altLang="fr-FR" sz="2000" i="0" dirty="0">
                  <a:solidFill>
                    <a:srgbClr val="000000"/>
                  </a:solidFill>
                  <a:latin typeface="+mn-lt"/>
                  <a:cs typeface="Arial" panose="020B0604020202020204" pitchFamily="34" charset="0"/>
                </a:rPr>
                <a:t>Apps</a:t>
              </a:r>
            </a:p>
          </p:txBody>
        </p:sp>
        <p:grpSp>
          <p:nvGrpSpPr>
            <p:cNvPr id="12" name="Group 10">
              <a:extLst>
                <a:ext uri="{FF2B5EF4-FFF2-40B4-BE49-F238E27FC236}">
                  <a16:creationId xmlns:a16="http://schemas.microsoft.com/office/drawing/2014/main" id="{7987E2A6-93C3-1436-325A-1F57C540DA60}"/>
                </a:ext>
              </a:extLst>
            </p:cNvPr>
            <p:cNvGrpSpPr>
              <a:grpSpLocks/>
            </p:cNvGrpSpPr>
            <p:nvPr/>
          </p:nvGrpSpPr>
          <p:grpSpPr bwMode="auto">
            <a:xfrm>
              <a:off x="4569" y="1901"/>
              <a:ext cx="979" cy="859"/>
              <a:chOff x="4588" y="1776"/>
              <a:chExt cx="979" cy="859"/>
            </a:xfrm>
          </p:grpSpPr>
          <p:pic>
            <p:nvPicPr>
              <p:cNvPr id="13" name="Picture 11">
                <a:extLst>
                  <a:ext uri="{FF2B5EF4-FFF2-40B4-BE49-F238E27FC236}">
                    <a16:creationId xmlns:a16="http://schemas.microsoft.com/office/drawing/2014/main" id="{B73A7697-E825-CE73-679F-D5279C030E4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3" y="1776"/>
                <a:ext cx="719"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14" name="Picture 12">
                <a:extLst>
                  <a:ext uri="{FF2B5EF4-FFF2-40B4-BE49-F238E27FC236}">
                    <a16:creationId xmlns:a16="http://schemas.microsoft.com/office/drawing/2014/main" id="{A5D30AEA-73E3-D45C-63EB-9087D76BCCF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4" y="1954"/>
                <a:ext cx="773"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15" name="Picture 13">
                <a:extLst>
                  <a:ext uri="{FF2B5EF4-FFF2-40B4-BE49-F238E27FC236}">
                    <a16:creationId xmlns:a16="http://schemas.microsoft.com/office/drawing/2014/main" id="{1352639E-D518-D24C-723C-CC96384AF06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88" y="2151"/>
                <a:ext cx="646"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grpSp>
      <p:grpSp>
        <p:nvGrpSpPr>
          <p:cNvPr id="16" name="Group 14">
            <a:extLst>
              <a:ext uri="{FF2B5EF4-FFF2-40B4-BE49-F238E27FC236}">
                <a16:creationId xmlns:a16="http://schemas.microsoft.com/office/drawing/2014/main" id="{3093FD46-1596-6BA5-F0EC-49CD5507A6A3}"/>
              </a:ext>
            </a:extLst>
          </p:cNvPr>
          <p:cNvGrpSpPr>
            <a:grpSpLocks/>
          </p:cNvGrpSpPr>
          <p:nvPr/>
        </p:nvGrpSpPr>
        <p:grpSpPr bwMode="auto">
          <a:xfrm>
            <a:off x="1919232" y="1106103"/>
            <a:ext cx="6883948" cy="997522"/>
            <a:chOff x="2584" y="1112"/>
            <a:chExt cx="5400" cy="665"/>
          </a:xfrm>
        </p:grpSpPr>
        <p:grpSp>
          <p:nvGrpSpPr>
            <p:cNvPr id="17" name="Group 15">
              <a:extLst>
                <a:ext uri="{FF2B5EF4-FFF2-40B4-BE49-F238E27FC236}">
                  <a16:creationId xmlns:a16="http://schemas.microsoft.com/office/drawing/2014/main" id="{B9806ED3-E72A-0F7C-842A-4EBB9A5D0176}"/>
                </a:ext>
              </a:extLst>
            </p:cNvPr>
            <p:cNvGrpSpPr>
              <a:grpSpLocks/>
            </p:cNvGrpSpPr>
            <p:nvPr/>
          </p:nvGrpSpPr>
          <p:grpSpPr bwMode="auto">
            <a:xfrm>
              <a:off x="3597" y="1160"/>
              <a:ext cx="891" cy="414"/>
              <a:chOff x="1114" y="1113"/>
              <a:chExt cx="1074" cy="499"/>
            </a:xfrm>
          </p:grpSpPr>
          <p:pic>
            <p:nvPicPr>
              <p:cNvPr id="20" name="Picture 16">
                <a:extLst>
                  <a:ext uri="{FF2B5EF4-FFF2-40B4-BE49-F238E27FC236}">
                    <a16:creationId xmlns:a16="http://schemas.microsoft.com/office/drawing/2014/main" id="{EC0F032E-360E-E874-1FCD-6DD66E4B94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4" y="1113"/>
                <a:ext cx="73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21" name="Picture 17">
                <a:extLst>
                  <a:ext uri="{FF2B5EF4-FFF2-40B4-BE49-F238E27FC236}">
                    <a16:creationId xmlns:a16="http://schemas.microsoft.com/office/drawing/2014/main" id="{35444ACF-7C1D-E455-430C-F8E404A67C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7" y="1113"/>
                <a:ext cx="73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22" name="Picture 18">
                <a:extLst>
                  <a:ext uri="{FF2B5EF4-FFF2-40B4-BE49-F238E27FC236}">
                    <a16:creationId xmlns:a16="http://schemas.microsoft.com/office/drawing/2014/main" id="{9F0F5843-C1CD-E5C3-970E-75B156F2F4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4" y="1113"/>
                <a:ext cx="73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18" name="Text Box 19">
              <a:extLst>
                <a:ext uri="{FF2B5EF4-FFF2-40B4-BE49-F238E27FC236}">
                  <a16:creationId xmlns:a16="http://schemas.microsoft.com/office/drawing/2014/main" id="{11671DF1-765F-4CFF-7440-8A72E9CEA047}"/>
                </a:ext>
              </a:extLst>
            </p:cNvPr>
            <p:cNvSpPr txBox="1">
              <a:spLocks noChangeArrowheads="1"/>
            </p:cNvSpPr>
            <p:nvPr/>
          </p:nvSpPr>
          <p:spPr bwMode="auto">
            <a:xfrm>
              <a:off x="2584" y="1112"/>
              <a:ext cx="1001" cy="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1600" b="1" i="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1600" b="1" i="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1600" b="1" i="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1600" b="1" i="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1600" b="1"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9pPr>
            </a:lstStyle>
            <a:p>
              <a:pPr algn="r" eaLnBrk="1" hangingPunct="1"/>
              <a:r>
                <a:rPr lang="en-US" altLang="fr-FR" sz="2000" i="0" dirty="0">
                  <a:solidFill>
                    <a:srgbClr val="000000"/>
                  </a:solidFill>
                  <a:latin typeface="+mn-lt"/>
                  <a:cs typeface="Arial" panose="020B0604020202020204" pitchFamily="34" charset="0"/>
                </a:rPr>
                <a:t>Enterprise</a:t>
              </a:r>
            </a:p>
            <a:p>
              <a:pPr algn="r" eaLnBrk="1" hangingPunct="1"/>
              <a:r>
                <a:rPr lang="en-US" altLang="fr-FR" sz="2000" i="0" dirty="0">
                  <a:solidFill>
                    <a:srgbClr val="000000"/>
                  </a:solidFill>
                  <a:latin typeface="+mn-lt"/>
                  <a:cs typeface="Arial" panose="020B0604020202020204" pitchFamily="34" charset="0"/>
                </a:rPr>
                <a:t>Apps</a:t>
              </a:r>
            </a:p>
          </p:txBody>
        </p:sp>
        <p:sp>
          <p:nvSpPr>
            <p:cNvPr id="19" name="Text Box 19">
              <a:extLst>
                <a:ext uri="{FF2B5EF4-FFF2-40B4-BE49-F238E27FC236}">
                  <a16:creationId xmlns:a16="http://schemas.microsoft.com/office/drawing/2014/main" id="{9B307263-C095-F939-5E80-5950A1088463}"/>
                </a:ext>
              </a:extLst>
            </p:cNvPr>
            <p:cNvSpPr txBox="1">
              <a:spLocks noChangeArrowheads="1"/>
            </p:cNvSpPr>
            <p:nvPr/>
          </p:nvSpPr>
          <p:spPr bwMode="auto">
            <a:xfrm>
              <a:off x="6822" y="1141"/>
              <a:ext cx="1162" cy="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1600" b="1" i="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1600" b="1" i="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1600" b="1" i="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1600" b="1" i="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1600" b="1"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9pPr>
            </a:lstStyle>
            <a:p>
              <a:pPr algn="r" eaLnBrk="1" hangingPunct="1"/>
              <a:r>
                <a:rPr lang="en-US" altLang="fr-FR" sz="2000" i="0" dirty="0">
                  <a:solidFill>
                    <a:srgbClr val="000000"/>
                  </a:solidFill>
                  <a:latin typeface="+mn-lt"/>
                  <a:cs typeface="Arial" panose="020B0604020202020204" pitchFamily="34" charset="0"/>
                </a:rPr>
                <a:t>Scientific</a:t>
              </a:r>
              <a:r>
                <a:rPr lang="en-US" altLang="fr-FR" i="0" dirty="0">
                  <a:solidFill>
                    <a:srgbClr val="000000"/>
                  </a:solidFill>
                  <a:latin typeface="Tahoma" panose="020B0604030504040204" pitchFamily="34" charset="0"/>
                  <a:cs typeface="Arial" panose="020B0604020202020204" pitchFamily="34" charset="0"/>
                </a:rPr>
                <a:t> </a:t>
              </a:r>
              <a:r>
                <a:rPr lang="en-US" altLang="fr-FR" sz="2000" i="0" dirty="0">
                  <a:solidFill>
                    <a:srgbClr val="000000"/>
                  </a:solidFill>
                  <a:latin typeface="+mn-lt"/>
                  <a:cs typeface="Arial" panose="020B0604020202020204" pitchFamily="34" charset="0"/>
                </a:rPr>
                <a:t>data</a:t>
              </a:r>
            </a:p>
            <a:p>
              <a:pPr algn="r" eaLnBrk="1" hangingPunct="1"/>
              <a:endParaRPr lang="en-US" altLang="fr-FR" i="0" dirty="0">
                <a:solidFill>
                  <a:srgbClr val="000000"/>
                </a:solidFill>
                <a:latin typeface="Tahoma" panose="020B0604030504040204" pitchFamily="34" charset="0"/>
                <a:cs typeface="Arial" panose="020B0604020202020204" pitchFamily="34" charset="0"/>
              </a:endParaRPr>
            </a:p>
          </p:txBody>
        </p:sp>
      </p:grpSp>
      <p:grpSp>
        <p:nvGrpSpPr>
          <p:cNvPr id="23" name="Group 48">
            <a:extLst>
              <a:ext uri="{FF2B5EF4-FFF2-40B4-BE49-F238E27FC236}">
                <a16:creationId xmlns:a16="http://schemas.microsoft.com/office/drawing/2014/main" id="{2C9E5F1C-FAC4-9C2C-6F4F-12BF9E1A13AA}"/>
              </a:ext>
            </a:extLst>
          </p:cNvPr>
          <p:cNvGrpSpPr>
            <a:grpSpLocks/>
          </p:cNvGrpSpPr>
          <p:nvPr/>
        </p:nvGrpSpPr>
        <p:grpSpPr bwMode="auto">
          <a:xfrm>
            <a:off x="8650318" y="3813170"/>
            <a:ext cx="1198563" cy="514350"/>
            <a:chOff x="3977597" y="5505450"/>
            <a:chExt cx="1672317" cy="514350"/>
          </a:xfrm>
        </p:grpSpPr>
        <p:pic>
          <p:nvPicPr>
            <p:cNvPr id="24" name="Picture 25" descr="AIM Logo">
              <a:extLst>
                <a:ext uri="{FF2B5EF4-FFF2-40B4-BE49-F238E27FC236}">
                  <a16:creationId xmlns:a16="http://schemas.microsoft.com/office/drawing/2014/main" id="{456DC852-6157-4157-0044-66F27353EC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451" y="5505450"/>
              <a:ext cx="65246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6">
              <a:extLst>
                <a:ext uri="{FF2B5EF4-FFF2-40B4-BE49-F238E27FC236}">
                  <a16:creationId xmlns:a16="http://schemas.microsoft.com/office/drawing/2014/main" id="{E0970EC0-BE3F-7557-C3BD-BC12C1E5F4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8013" y="5559425"/>
              <a:ext cx="4270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aphicFrame>
          <p:nvGraphicFramePr>
            <p:cNvPr id="26" name="Object 27">
              <a:extLst>
                <a:ext uri="{FF2B5EF4-FFF2-40B4-BE49-F238E27FC236}">
                  <a16:creationId xmlns:a16="http://schemas.microsoft.com/office/drawing/2014/main" id="{50090709-3BBE-45A7-057D-C6D7E8095C99}"/>
                </a:ext>
              </a:extLst>
            </p:cNvPr>
            <p:cNvGraphicFramePr>
              <a:graphicFrameLocks noChangeAspect="1"/>
            </p:cNvGraphicFramePr>
            <p:nvPr/>
          </p:nvGraphicFramePr>
          <p:xfrm>
            <a:off x="3977597" y="5729281"/>
            <a:ext cx="11078" cy="11112"/>
          </p:xfrm>
          <a:graphic>
            <a:graphicData uri="http://schemas.openxmlformats.org/presentationml/2006/ole">
              <mc:AlternateContent xmlns:mc="http://schemas.openxmlformats.org/markup-compatibility/2006">
                <mc:Choice xmlns:v="urn:schemas-microsoft-com:vml" Requires="v">
                  <p:oleObj name="Bitmap Image" r:id="rId10" imgW="25400" imgH="25400" progId="PBrush">
                    <p:embed/>
                  </p:oleObj>
                </mc:Choice>
                <mc:Fallback>
                  <p:oleObj name="Bitmap Image" r:id="rId10" imgW="25400" imgH="25400" progId="PBrush">
                    <p:embed/>
                    <p:pic>
                      <p:nvPicPr>
                        <p:cNvPr id="28" name="Object 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77597" y="5729281"/>
                          <a:ext cx="11078" cy="11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27" name="Picture 42" descr="C:\Documents and Settings\esheppard\Desktop\Compliance\laptop2.jpg">
            <a:extLst>
              <a:ext uri="{FF2B5EF4-FFF2-40B4-BE49-F238E27FC236}">
                <a16:creationId xmlns:a16="http://schemas.microsoft.com/office/drawing/2014/main" id="{9DC2341F-8BE0-F08A-6C9B-A90743B2188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92997" y="1978152"/>
            <a:ext cx="1217613"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3" descr="iphone_home.gif">
            <a:extLst>
              <a:ext uri="{FF2B5EF4-FFF2-40B4-BE49-F238E27FC236}">
                <a16:creationId xmlns:a16="http://schemas.microsoft.com/office/drawing/2014/main" id="{BC007799-9F8A-8EE1-10F1-E1598E66A12C}"/>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236024" y="2824158"/>
            <a:ext cx="779463"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4" descr="C:\1Working\_07_Directions\6_Rick Villars\camera.tif">
            <a:extLst>
              <a:ext uri="{FF2B5EF4-FFF2-40B4-BE49-F238E27FC236}">
                <a16:creationId xmlns:a16="http://schemas.microsoft.com/office/drawing/2014/main" id="{693789D3-3658-F01C-2C56-E0F86E88E21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49581" y="5176833"/>
            <a:ext cx="82232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5" descr="C:\1Working\_07_Directions\6_Rick Villars\ATM_small.tif">
            <a:extLst>
              <a:ext uri="{FF2B5EF4-FFF2-40B4-BE49-F238E27FC236}">
                <a16:creationId xmlns:a16="http://schemas.microsoft.com/office/drawing/2014/main" id="{5E5E706C-2674-4FE9-A96B-AA1B3A73C3F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65331" y="4279895"/>
            <a:ext cx="10699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 name="Group 51">
            <a:extLst>
              <a:ext uri="{FF2B5EF4-FFF2-40B4-BE49-F238E27FC236}">
                <a16:creationId xmlns:a16="http://schemas.microsoft.com/office/drawing/2014/main" id="{D9FFFFBA-60DD-AEDF-0AFE-96768BB70BDB}"/>
              </a:ext>
            </a:extLst>
          </p:cNvPr>
          <p:cNvGrpSpPr>
            <a:grpSpLocks/>
          </p:cNvGrpSpPr>
          <p:nvPr/>
        </p:nvGrpSpPr>
        <p:grpSpPr bwMode="auto">
          <a:xfrm>
            <a:off x="7971051" y="2951158"/>
            <a:ext cx="1436687" cy="1146175"/>
            <a:chOff x="6692789" y="4657061"/>
            <a:chExt cx="1436277" cy="1145729"/>
          </a:xfrm>
        </p:grpSpPr>
        <p:pic>
          <p:nvPicPr>
            <p:cNvPr id="32" name="Picture 30" descr="Gmail">
              <a:extLst>
                <a:ext uri="{FF2B5EF4-FFF2-40B4-BE49-F238E27FC236}">
                  <a16:creationId xmlns:a16="http://schemas.microsoft.com/office/drawing/2014/main" id="{28277451-CA15-02E7-7CED-C86721B4146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92789" y="5424965"/>
              <a:ext cx="915987"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50" descr="mobileme.jpg">
              <a:extLst>
                <a:ext uri="{FF2B5EF4-FFF2-40B4-BE49-F238E27FC236}">
                  <a16:creationId xmlns:a16="http://schemas.microsoft.com/office/drawing/2014/main" id="{B0EC8D21-7AE4-614B-15C4-DFB2630130AA}"/>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7170183" y="4657061"/>
              <a:ext cx="958883" cy="712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4" name="Picture 4" descr="http://www.omron-ap.com/product_info/E3S-R/e3s-r_photoelec_sensor.jpg">
            <a:extLst>
              <a:ext uri="{FF2B5EF4-FFF2-40B4-BE49-F238E27FC236}">
                <a16:creationId xmlns:a16="http://schemas.microsoft.com/office/drawing/2014/main" id="{DC5C7026-07D2-9491-EDEC-CBF1C26F53F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22843" y="5062533"/>
            <a:ext cx="1795463"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6" descr="http://www.kenrockwell.com/nikon/d40/images/d40-sensor.jpg">
            <a:extLst>
              <a:ext uri="{FF2B5EF4-FFF2-40B4-BE49-F238E27FC236}">
                <a16:creationId xmlns:a16="http://schemas.microsoft.com/office/drawing/2014/main" id="{2E47C237-8389-4063-59E4-3B84F678D62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13168" y="5235570"/>
            <a:ext cx="10287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8" descr="http://www.builder.dk/themes/builder/img/twitter.png">
            <a:extLst>
              <a:ext uri="{FF2B5EF4-FFF2-40B4-BE49-F238E27FC236}">
                <a16:creationId xmlns:a16="http://schemas.microsoft.com/office/drawing/2014/main" id="{A4D45E30-CE3A-EFF1-8E4D-C5E6161D7E8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20043" y="4697408"/>
            <a:ext cx="709613"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0" descr="http://t1.gstatic.com/images?q=tbn:ANd9GcTTv5Eloir3mGqxP6lACeuSsciQA8eDM8r-H1gdELtVAzllILd4QA">
            <a:extLst>
              <a:ext uri="{FF2B5EF4-FFF2-40B4-BE49-F238E27FC236}">
                <a16:creationId xmlns:a16="http://schemas.microsoft.com/office/drawing/2014/main" id="{21AF67E3-27D1-15D0-99BF-294504B97BCB}"/>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661431" y="4664070"/>
            <a:ext cx="76993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2" descr="http://t0.gstatic.com/images?q=tbn:ANd9GcRmfupxU_HhYwaxlzKj1-EpzCeiN8rulARF4b9uG5rlb2pTOWFH">
            <a:extLst>
              <a:ext uri="{FF2B5EF4-FFF2-40B4-BE49-F238E27FC236}">
                <a16:creationId xmlns:a16="http://schemas.microsoft.com/office/drawing/2014/main" id="{D38642C7-39D9-C018-E8FE-0F51979DE40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634193" y="5018083"/>
            <a:ext cx="1001713"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4" descr="http://cultofmac.cultofmaccom.netdna-cdn.com/wordpress/wp-content/uploads/2010/01/CcZTx7.jpeg">
            <a:extLst>
              <a:ext uri="{FF2B5EF4-FFF2-40B4-BE49-F238E27FC236}">
                <a16:creationId xmlns:a16="http://schemas.microsoft.com/office/drawing/2014/main" id="{1404D17C-0961-3084-58A7-1222DD3C8E8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67201" y="3144856"/>
            <a:ext cx="1039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 Box 39">
            <a:extLst>
              <a:ext uri="{FF2B5EF4-FFF2-40B4-BE49-F238E27FC236}">
                <a16:creationId xmlns:a16="http://schemas.microsoft.com/office/drawing/2014/main" id="{A41B4E26-D208-5241-46EC-60A8FA8F30A7}"/>
              </a:ext>
            </a:extLst>
          </p:cNvPr>
          <p:cNvSpPr txBox="1">
            <a:spLocks noChangeArrowheads="1"/>
          </p:cNvSpPr>
          <p:nvPr/>
        </p:nvSpPr>
        <p:spPr bwMode="auto">
          <a:xfrm>
            <a:off x="247399" y="5826120"/>
            <a:ext cx="22188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1600" b="1" i="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1600" b="1" i="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1600" b="1" i="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1600" b="1" i="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1600" b="1"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9pPr>
          </a:lstStyle>
          <a:p>
            <a:pPr algn="r" eaLnBrk="1" hangingPunct="1"/>
            <a:r>
              <a:rPr lang="en-US" altLang="fr-FR" sz="2000" i="0" dirty="0">
                <a:solidFill>
                  <a:srgbClr val="000000"/>
                </a:solidFill>
                <a:latin typeface="+mn-lt"/>
                <a:cs typeface="Arial" panose="020B0604020202020204" pitchFamily="34" charset="0"/>
              </a:rPr>
              <a:t>Machine Data (</a:t>
            </a:r>
            <a:r>
              <a:rPr lang="en-US" altLang="fr-FR" sz="2000" i="0" dirty="0" err="1">
                <a:solidFill>
                  <a:srgbClr val="000000"/>
                </a:solidFill>
                <a:latin typeface="+mn-lt"/>
                <a:cs typeface="Arial" panose="020B0604020202020204" pitchFamily="34" charset="0"/>
              </a:rPr>
              <a:t>IoT</a:t>
            </a:r>
            <a:r>
              <a:rPr lang="en-US" altLang="fr-FR" sz="2000" i="0" dirty="0">
                <a:solidFill>
                  <a:srgbClr val="000000"/>
                </a:solidFill>
                <a:latin typeface="+mn-lt"/>
                <a:cs typeface="Arial" panose="020B0604020202020204" pitchFamily="34" charset="0"/>
              </a:rPr>
              <a:t>)</a:t>
            </a:r>
          </a:p>
        </p:txBody>
      </p:sp>
      <p:sp>
        <p:nvSpPr>
          <p:cNvPr id="41" name="Text Box 39">
            <a:extLst>
              <a:ext uri="{FF2B5EF4-FFF2-40B4-BE49-F238E27FC236}">
                <a16:creationId xmlns:a16="http://schemas.microsoft.com/office/drawing/2014/main" id="{1539BD0D-F523-4537-ABDA-F2F25E2BA904}"/>
              </a:ext>
            </a:extLst>
          </p:cNvPr>
          <p:cNvSpPr txBox="1">
            <a:spLocks noChangeArrowheads="1"/>
          </p:cNvSpPr>
          <p:nvPr/>
        </p:nvSpPr>
        <p:spPr bwMode="auto">
          <a:xfrm>
            <a:off x="7459693" y="5487983"/>
            <a:ext cx="26892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1600" b="1" i="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1600" b="1" i="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1600" b="1" i="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1600" b="1" i="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1600" b="1"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9pPr>
          </a:lstStyle>
          <a:p>
            <a:pPr algn="r" eaLnBrk="1" hangingPunct="1"/>
            <a:r>
              <a:rPr lang="en-US" altLang="fr-FR" sz="2000" i="0" dirty="0">
                <a:solidFill>
                  <a:srgbClr val="000000"/>
                </a:solidFill>
                <a:latin typeface="+mn-lt"/>
                <a:cs typeface="Arial" panose="020B0604020202020204" pitchFamily="34" charset="0"/>
              </a:rPr>
              <a:t>Social Media Data</a:t>
            </a:r>
          </a:p>
        </p:txBody>
      </p:sp>
      <p:sp>
        <p:nvSpPr>
          <p:cNvPr id="42" name="Text Box 39">
            <a:extLst>
              <a:ext uri="{FF2B5EF4-FFF2-40B4-BE49-F238E27FC236}">
                <a16:creationId xmlns:a16="http://schemas.microsoft.com/office/drawing/2014/main" id="{1D3F739F-BF8F-EF2B-1209-CC419F62065D}"/>
              </a:ext>
            </a:extLst>
          </p:cNvPr>
          <p:cNvSpPr txBox="1">
            <a:spLocks noChangeArrowheads="1"/>
          </p:cNvSpPr>
          <p:nvPr/>
        </p:nvSpPr>
        <p:spPr bwMode="auto">
          <a:xfrm>
            <a:off x="-46289" y="2753098"/>
            <a:ext cx="18120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1600" b="1" i="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1600" b="1" i="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1600" b="1" i="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1600" b="1" i="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1600" b="1" i="1">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1600" b="1" i="1">
                <a:solidFill>
                  <a:schemeClr val="tx1"/>
                </a:solidFill>
                <a:latin typeface="Times New Roman" panose="02020603050405020304" pitchFamily="18" charset="0"/>
                <a:ea typeface="MS PGothic" panose="020B0600070205080204" pitchFamily="34" charset="-128"/>
              </a:defRPr>
            </a:lvl9pPr>
          </a:lstStyle>
          <a:p>
            <a:pPr algn="r" eaLnBrk="1" hangingPunct="1"/>
            <a:r>
              <a:rPr lang="en-US" altLang="fr-FR" sz="2000" i="0" dirty="0">
                <a:solidFill>
                  <a:srgbClr val="000000"/>
                </a:solidFill>
                <a:latin typeface="+mn-lt"/>
                <a:cs typeface="Arial" panose="020B0604020202020204" pitchFamily="34" charset="0"/>
              </a:rPr>
              <a:t>Mobile Devices</a:t>
            </a:r>
          </a:p>
        </p:txBody>
      </p:sp>
      <p:pic>
        <p:nvPicPr>
          <p:cNvPr id="43" name="Image 10">
            <a:extLst>
              <a:ext uri="{FF2B5EF4-FFF2-40B4-BE49-F238E27FC236}">
                <a16:creationId xmlns:a16="http://schemas.microsoft.com/office/drawing/2014/main" id="{4EC8B066-7DD6-C140-B8E8-7CA3322DE929}"/>
              </a:ext>
            </a:extLst>
          </p:cNvPr>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579582" y="1292292"/>
            <a:ext cx="6127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Image 11">
            <a:extLst>
              <a:ext uri="{FF2B5EF4-FFF2-40B4-BE49-F238E27FC236}">
                <a16:creationId xmlns:a16="http://schemas.microsoft.com/office/drawing/2014/main" id="{82C7CF7F-0661-2355-CC8C-6DB812E46775}"/>
              </a:ext>
            </a:extLst>
          </p:cNvPr>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763535" y="1595743"/>
            <a:ext cx="1174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Image 12">
            <a:extLst>
              <a:ext uri="{FF2B5EF4-FFF2-40B4-BE49-F238E27FC236}">
                <a16:creationId xmlns:a16="http://schemas.microsoft.com/office/drawing/2014/main" id="{9C4E509B-3550-3562-586D-CD1CC903C315}"/>
              </a:ext>
            </a:extLst>
          </p:cNvPr>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642875" y="1162971"/>
            <a:ext cx="693738"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7">
            <a:extLst>
              <a:ext uri="{FF2B5EF4-FFF2-40B4-BE49-F238E27FC236}">
                <a16:creationId xmlns:a16="http://schemas.microsoft.com/office/drawing/2014/main" id="{2CD71482-0B28-8AB0-C1DA-DF82A8DB13C8}"/>
              </a:ext>
            </a:extLst>
          </p:cNvPr>
          <p:cNvSpPr txBox="1"/>
          <p:nvPr/>
        </p:nvSpPr>
        <p:spPr>
          <a:xfrm>
            <a:off x="3903810" y="6423721"/>
            <a:ext cx="2766335" cy="461665"/>
          </a:xfrm>
          <a:prstGeom prst="rect">
            <a:avLst/>
          </a:prstGeom>
          <a:noFill/>
        </p:spPr>
        <p:txBody>
          <a:bodyPr wrap="none" rtlCol="0">
            <a:spAutoFit/>
          </a:bodyPr>
          <a:lstStyle/>
          <a:p>
            <a:r>
              <a:rPr lang="fr-FR" sz="2400" b="1" dirty="0"/>
              <a:t>Information Sources</a:t>
            </a:r>
          </a:p>
        </p:txBody>
      </p:sp>
      <p:sp>
        <p:nvSpPr>
          <p:cNvPr id="47" name="Rectangle 46">
            <a:extLst>
              <a:ext uri="{FF2B5EF4-FFF2-40B4-BE49-F238E27FC236}">
                <a16:creationId xmlns:a16="http://schemas.microsoft.com/office/drawing/2014/main" id="{2B58F82C-FE92-AD87-F8C1-B8D9A6091507}"/>
              </a:ext>
            </a:extLst>
          </p:cNvPr>
          <p:cNvSpPr/>
          <p:nvPr/>
        </p:nvSpPr>
        <p:spPr>
          <a:xfrm>
            <a:off x="3741298" y="6328483"/>
            <a:ext cx="2968315" cy="601994"/>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8547232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500" fill="hold"/>
                                        <p:tgtEl>
                                          <p:spTgt spid="31"/>
                                        </p:tgtEl>
                                        <p:attrNameLst>
                                          <p:attrName>ppt_x</p:attrName>
                                        </p:attrNameLst>
                                      </p:cBhvr>
                                      <p:tavLst>
                                        <p:tav tm="0">
                                          <p:val>
                                            <p:strVal val="#ppt_x"/>
                                          </p:val>
                                        </p:tav>
                                        <p:tav tm="100000">
                                          <p:val>
                                            <p:strVal val="#ppt_x"/>
                                          </p:val>
                                        </p:tav>
                                      </p:tavLst>
                                    </p:anim>
                                    <p:anim calcmode="lin" valueType="num">
                                      <p:cBhvr additive="base">
                                        <p:cTn id="3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859</TotalTime>
  <Words>3869</Words>
  <Application>Microsoft Office PowerPoint</Application>
  <PresentationFormat>Personnalisé</PresentationFormat>
  <Paragraphs>474</Paragraphs>
  <Slides>47</Slides>
  <Notes>14</Notes>
  <HiddenSlides>0</HiddenSlides>
  <MMClips>0</MMClips>
  <ScaleCrop>false</ScaleCrop>
  <HeadingPairs>
    <vt:vector size="8" baseType="variant">
      <vt:variant>
        <vt:lpstr>Polices utilisées</vt:lpstr>
      </vt:variant>
      <vt:variant>
        <vt:i4>13</vt:i4>
      </vt:variant>
      <vt:variant>
        <vt:lpstr>Thème</vt:lpstr>
      </vt:variant>
      <vt:variant>
        <vt:i4>1</vt:i4>
      </vt:variant>
      <vt:variant>
        <vt:lpstr>Serveurs OLE incorporés</vt:lpstr>
      </vt:variant>
      <vt:variant>
        <vt:i4>2</vt:i4>
      </vt:variant>
      <vt:variant>
        <vt:lpstr>Titres des diapositives</vt:lpstr>
      </vt:variant>
      <vt:variant>
        <vt:i4>47</vt:i4>
      </vt:variant>
    </vt:vector>
  </HeadingPairs>
  <TitlesOfParts>
    <vt:vector size="63" baseType="lpstr">
      <vt:lpstr>PMingLiU</vt:lpstr>
      <vt:lpstr>Amiri</vt:lpstr>
      <vt:lpstr>Arial</vt:lpstr>
      <vt:lpstr>Arial Black</vt:lpstr>
      <vt:lpstr>Calibri</vt:lpstr>
      <vt:lpstr>DFKai-SB</vt:lpstr>
      <vt:lpstr>Helvetica Neue</vt:lpstr>
      <vt:lpstr>Inter</vt:lpstr>
      <vt:lpstr>LM Sans 17 Regular</vt:lpstr>
      <vt:lpstr>Palatino-Roman</vt:lpstr>
      <vt:lpstr>Tahoma</vt:lpstr>
      <vt:lpstr>ui-sans-serif</vt:lpstr>
      <vt:lpstr>Wingdings</vt:lpstr>
      <vt:lpstr>Office Theme</vt:lpstr>
      <vt:lpstr>Bitmap Image</vt:lpstr>
      <vt:lpstr>Equation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DMI00-Intro-FSS2024.pptx</dc:title>
  <dc:subject/>
  <dc:creator>Christian Bizer</dc:creator>
  <cp:keywords/>
  <cp:lastModifiedBy>Otis Ange MOAMPANDJ</cp:lastModifiedBy>
  <cp:revision>21</cp:revision>
  <dcterms:modified xsi:type="dcterms:W3CDTF">2025-03-05T12:34:37Z</dcterms:modified>
</cp:coreProperties>
</file>